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045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091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136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8182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5222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2268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9313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6359" algn="l" defTabSz="417409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 varScale="1">
        <p:scale>
          <a:sx n="18" d="100"/>
          <a:sy n="18" d="100"/>
        </p:scale>
        <p:origin x="-3834" y="-23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046" y="13293954"/>
            <a:ext cx="25727184" cy="917302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43774" y="1713757"/>
            <a:ext cx="6810137" cy="36513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364" y="1713757"/>
            <a:ext cx="19925956" cy="36513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8"/>
            <a:ext cx="30267275" cy="5349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endParaRPr lang="en-US" dirty="0"/>
          </a:p>
        </p:txBody>
      </p:sp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00" tIns="217400" rIns="217400" bIns="21740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5900" dirty="0" smtClean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sz="5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7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9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9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3"/>
              </a:spcAft>
            </a:pPr>
            <a:r>
              <a:rPr lang="en-US" sz="4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8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7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9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9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8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9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4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6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906" y="27499264"/>
            <a:ext cx="25727184" cy="849941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0906" y="18138027"/>
            <a:ext cx="25727184" cy="936123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43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87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3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7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3364" y="9985325"/>
            <a:ext cx="13368046" cy="282422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85865" y="9985325"/>
            <a:ext cx="13368046" cy="282422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75357" y="9579176"/>
            <a:ext cx="13378556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75357" y="13571321"/>
            <a:ext cx="13378556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365" y="1703845"/>
            <a:ext cx="9957725" cy="725124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3664" y="1703848"/>
            <a:ext cx="16920247" cy="3652369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3365" y="8955093"/>
            <a:ext cx="9957725" cy="29272451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5" cy="25676543"/>
          </a:xfrm>
        </p:spPr>
        <p:txBody>
          <a:bodyPr/>
          <a:lstStyle>
            <a:lvl1pPr marL="0" indent="0">
              <a:buNone/>
              <a:defRPr sz="14600"/>
            </a:lvl1pPr>
            <a:lvl2pPr marL="2087438" indent="0">
              <a:buNone/>
              <a:defRPr sz="12800"/>
            </a:lvl2pPr>
            <a:lvl3pPr marL="4174876" indent="0">
              <a:buNone/>
              <a:defRPr sz="11000"/>
            </a:lvl3pPr>
            <a:lvl4pPr marL="6262314" indent="0">
              <a:buNone/>
              <a:defRPr sz="9100"/>
            </a:lvl4pPr>
            <a:lvl5pPr marL="8349752" indent="0">
              <a:buNone/>
              <a:defRPr sz="9100"/>
            </a:lvl5pPr>
            <a:lvl6pPr marL="10437190" indent="0">
              <a:buNone/>
              <a:defRPr sz="9100"/>
            </a:lvl6pPr>
            <a:lvl7pPr marL="12524628" indent="0">
              <a:buNone/>
              <a:defRPr sz="9100"/>
            </a:lvl7pPr>
            <a:lvl8pPr marL="14612066" indent="0">
              <a:buNone/>
              <a:defRPr sz="9100"/>
            </a:lvl8pPr>
            <a:lvl9pPr marL="16699504" indent="0">
              <a:buNone/>
              <a:defRPr sz="9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2598" y="33492438"/>
            <a:ext cx="18160365" cy="5022376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88" tIns="208744" rIns="417488" bIns="20874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19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xStyles>
    <p:titleStyle>
      <a:lvl1pPr algn="ctr" defTabSz="417487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79" indent="-1565579" algn="l" defTabSz="417487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87" indent="-1304649" algn="l" defTabSz="4174876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95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033" indent="-1043719" algn="l" defTabSz="417487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471" indent="-1043719" algn="l" defTabSz="4174876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909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347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785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223" indent="-1043719" algn="l" defTabSz="417487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0" y="-932672"/>
            <a:ext cx="30267275" cy="56794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73921" tIns="434801" rIns="173921" bIns="43480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7800" b="1" dirty="0" smtClean="0">
              <a:solidFill>
                <a:schemeClr val="tx2"/>
              </a:solidFill>
              <a:latin typeface="+mn-lt"/>
            </a:endParaRPr>
          </a:p>
          <a:p>
            <a:pPr algn="ctr" eaLnBrk="1" hangingPunct="1"/>
            <a:r>
              <a:rPr lang="en-US" sz="7800" b="1" dirty="0" smtClean="0">
                <a:solidFill>
                  <a:schemeClr val="tx2"/>
                </a:solidFill>
                <a:latin typeface="+mn-lt"/>
              </a:rPr>
              <a:t>The </a:t>
            </a:r>
            <a:r>
              <a:rPr lang="en-US" sz="7800" b="1" dirty="0">
                <a:solidFill>
                  <a:schemeClr val="tx2"/>
                </a:solidFill>
                <a:latin typeface="+mn-lt"/>
              </a:rPr>
              <a:t>influence of binomials frequency </a:t>
            </a:r>
            <a:endParaRPr lang="ru-RU" sz="7800" b="1" dirty="0" smtClean="0">
              <a:solidFill>
                <a:schemeClr val="tx2"/>
              </a:solidFill>
              <a:latin typeface="+mn-lt"/>
            </a:endParaRPr>
          </a:p>
          <a:p>
            <a:pPr algn="ctr" eaLnBrk="1" hangingPunct="1"/>
            <a:r>
              <a:rPr lang="en-US" sz="7800" b="1" dirty="0" smtClean="0">
                <a:solidFill>
                  <a:schemeClr val="tx2"/>
                </a:solidFill>
                <a:latin typeface="+mn-lt"/>
              </a:rPr>
              <a:t>and </a:t>
            </a:r>
            <a:r>
              <a:rPr lang="en-US" sz="7800" b="1" dirty="0">
                <a:solidFill>
                  <a:schemeClr val="tx2"/>
                </a:solidFill>
                <a:latin typeface="+mn-lt"/>
              </a:rPr>
              <a:t>word order on their processing </a:t>
            </a:r>
            <a:endParaRPr lang="ru-RU" sz="7800" b="1" dirty="0" smtClean="0">
              <a:solidFill>
                <a:schemeClr val="tx2"/>
              </a:solidFill>
              <a:latin typeface="+mn-lt"/>
            </a:endParaRPr>
          </a:p>
          <a:p>
            <a:pPr algn="ctr" eaLnBrk="1" hangingPunct="1"/>
            <a:r>
              <a:rPr lang="en-US" sz="7800" b="1" dirty="0" smtClean="0">
                <a:solidFill>
                  <a:schemeClr val="tx2"/>
                </a:solidFill>
                <a:latin typeface="+mn-lt"/>
              </a:rPr>
              <a:t>in </a:t>
            </a:r>
            <a:r>
              <a:rPr lang="en-US" sz="7800" b="1" dirty="0">
                <a:solidFill>
                  <a:schemeClr val="tx2"/>
                </a:solidFill>
                <a:latin typeface="+mn-lt"/>
              </a:rPr>
              <a:t>Chinese-Russian </a:t>
            </a:r>
            <a:r>
              <a:rPr lang="en-US" sz="7800" b="1" dirty="0" smtClean="0">
                <a:solidFill>
                  <a:schemeClr val="tx2"/>
                </a:solidFill>
                <a:latin typeface="+mn-lt"/>
              </a:rPr>
              <a:t>bilinguals</a:t>
            </a:r>
            <a:r>
              <a:rPr lang="ru-RU" sz="78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7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560813" y="4037685"/>
            <a:ext cx="21117101" cy="222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21" tIns="173921" rIns="173921" bIns="173921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Aleksandra S. </a:t>
            </a:r>
            <a:r>
              <a:rPr lang="en-US" sz="4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Bub</a:t>
            </a:r>
            <a:endParaRPr lang="en-US" sz="4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 eaLnBrk="1" hangingPunct="1"/>
            <a:r>
              <a:rPr lang="en-US" sz="4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Tomsk State University, Laboratory of Linguistic Anthropology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61138" y="39049745"/>
            <a:ext cx="22842269" cy="476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86958" tIns="43479" rIns="86958" bIns="43479" rtlCol="0">
            <a:spAutoFit/>
          </a:bodyPr>
          <a:lstStyle/>
          <a:p>
            <a:r>
              <a:rPr lang="en-US" sz="3400" b="1" dirty="0">
                <a:latin typeface="Cambria" panose="02040503050406030204" pitchFamily="18" charset="0"/>
              </a:rPr>
              <a:t>Aleksandra S. Bub</a:t>
            </a:r>
          </a:p>
          <a:p>
            <a:r>
              <a:rPr lang="en-US" sz="3400" b="1" dirty="0">
                <a:latin typeface="Cambria" panose="02040503050406030204" pitchFamily="18" charset="0"/>
              </a:rPr>
              <a:t>Laboratory of Cognitive anthropology, TSU </a:t>
            </a:r>
          </a:p>
          <a:p>
            <a:r>
              <a:rPr lang="en-US" sz="3400" b="1" dirty="0">
                <a:latin typeface="Cambria" panose="02040503050406030204" pitchFamily="18" charset="0"/>
              </a:rPr>
              <a:t>Email: </a:t>
            </a:r>
            <a:r>
              <a:rPr lang="en-US" sz="3400" b="1" dirty="0" smtClean="0">
                <a:latin typeface="Cambria" panose="02040503050406030204" pitchFamily="18" charset="0"/>
              </a:rPr>
              <a:t>aleksandrabub@yanex.ru</a:t>
            </a:r>
            <a:endParaRPr lang="ru-RU" sz="3400" b="1" dirty="0" smtClean="0">
              <a:latin typeface="Cambria" panose="02040503050406030204" pitchFamily="18" charset="0"/>
            </a:endParaRPr>
          </a:p>
          <a:p>
            <a:endParaRPr lang="ru-RU" sz="3400" b="1" dirty="0" smtClean="0">
              <a:latin typeface="Cambria" panose="02040503050406030204" pitchFamily="18" charset="0"/>
            </a:endParaRPr>
          </a:p>
          <a:p>
            <a:endParaRPr lang="en-US" sz="3400" b="1" dirty="0" smtClean="0">
              <a:latin typeface="Cambria" panose="02040503050406030204" pitchFamily="18" charset="0"/>
            </a:endParaRPr>
          </a:p>
          <a:p>
            <a:r>
              <a:rPr lang="en-US" sz="3400" dirty="0" smtClean="0">
                <a:latin typeface="Cambria" panose="02040503050406030204" pitchFamily="18" charset="0"/>
              </a:rPr>
              <a:t>*Research </a:t>
            </a:r>
            <a:r>
              <a:rPr lang="en-US" sz="3400" dirty="0">
                <a:latin typeface="Cambria" panose="02040503050406030204" pitchFamily="18" charset="0"/>
              </a:rPr>
              <a:t>is supported by the Ministry of Education and Science of the Russian Federation [grant number 14.Y26.31.0014].</a:t>
            </a:r>
          </a:p>
          <a:p>
            <a:endParaRPr lang="en-US" sz="3400" b="1" dirty="0">
              <a:latin typeface="Cambria" panose="02040503050406030204" pitchFamily="18" charset="0"/>
            </a:endParaRPr>
          </a:p>
          <a:p>
            <a:endParaRPr lang="en-US" sz="3400" b="1" dirty="0">
              <a:latin typeface="Cambria" panose="02040503050406030204" pitchFamily="18" charset="0"/>
            </a:endParaRPr>
          </a:p>
          <a:p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61138" y="37890735"/>
            <a:ext cx="2804539" cy="934193"/>
          </a:xfrm>
          <a:prstGeom prst="rect">
            <a:avLst/>
          </a:prstGeom>
          <a:noFill/>
        </p:spPr>
        <p:txBody>
          <a:bodyPr wrap="none" lIns="86958" tIns="43479" rIns="86958" bIns="43479" rtlCol="0">
            <a:spAutoFit/>
          </a:bodyPr>
          <a:lstStyle/>
          <a:p>
            <a:r>
              <a:rPr lang="en-US" sz="55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037293" y="39049742"/>
            <a:ext cx="16548467" cy="2852949"/>
          </a:xfrm>
          <a:prstGeom prst="rect">
            <a:avLst/>
          </a:prstGeom>
          <a:noFill/>
        </p:spPr>
        <p:txBody>
          <a:bodyPr wrap="square" lIns="86958" tIns="86958" rIns="86958" bIns="86958" numCol="1" spcCol="434801" rtlCol="0">
            <a:noAutofit/>
          </a:bodyPr>
          <a:lstStyle/>
          <a:p>
            <a:pPr marL="434801" indent="-434801">
              <a:buFont typeface="+mj-lt"/>
              <a:buAutoNum type="arabicPeriod"/>
            </a:pPr>
            <a:r>
              <a:rPr lang="en-US" sz="2800" dirty="0" smtClean="0">
                <a:latin typeface="Cambria" panose="02040503050406030204" pitchFamily="18" charset="0"/>
              </a:rPr>
              <a:t>Morita </a:t>
            </a:r>
            <a:r>
              <a:rPr lang="en-US" sz="2800" dirty="0">
                <a:latin typeface="Cambria" panose="02040503050406030204" pitchFamily="18" charset="0"/>
              </a:rPr>
              <a:t>M., &amp; Wylie, J., Productive knowledge of English binomials by Japanese learners of English // Hiroshima studies in language and language education, (19), P. 83-92.</a:t>
            </a:r>
          </a:p>
          <a:p>
            <a:pPr marL="434801" indent="-434801">
              <a:buFont typeface="+mj-lt"/>
              <a:buAutoNum type="arabicPeriod"/>
            </a:pPr>
            <a:r>
              <a:rPr lang="en-US" sz="2800" dirty="0">
                <a:latin typeface="Cambria" panose="02040503050406030204" pitchFamily="18" charset="0"/>
              </a:rPr>
              <a:t>Nagel O. V., </a:t>
            </a:r>
            <a:r>
              <a:rPr lang="en-US" sz="2800" dirty="0" err="1">
                <a:latin typeface="Cambria" panose="02040503050406030204" pitchFamily="18" charset="0"/>
              </a:rPr>
              <a:t>Temnikova</a:t>
            </a:r>
            <a:r>
              <a:rPr lang="en-US" sz="2800" dirty="0">
                <a:latin typeface="Cambria" panose="02040503050406030204" pitchFamily="18" charset="0"/>
              </a:rPr>
              <a:t> I. G., Wylie J., </a:t>
            </a:r>
            <a:r>
              <a:rPr lang="en-US" sz="2800" dirty="0" err="1">
                <a:latin typeface="Cambria" panose="02040503050406030204" pitchFamily="18" charset="0"/>
              </a:rPr>
              <a:t>Koksharova</a:t>
            </a:r>
            <a:r>
              <a:rPr lang="en-US" sz="2800" dirty="0">
                <a:latin typeface="Cambria" panose="02040503050406030204" pitchFamily="18" charset="0"/>
              </a:rPr>
              <a:t> N. Functional Bilingual-ism: Definition and Ways of Assessment // Procedia - Social and Behavioral Sciences. 2015. Vol. 215. P. </a:t>
            </a:r>
            <a:r>
              <a:rPr lang="en-US" sz="2800" dirty="0" smtClean="0">
                <a:latin typeface="Cambria" panose="02040503050406030204" pitchFamily="18" charset="0"/>
              </a:rPr>
              <a:t>218–224</a:t>
            </a:r>
          </a:p>
          <a:p>
            <a:pPr marL="434801" indent="-434801">
              <a:buFont typeface="+mj-lt"/>
              <a:buAutoNum type="arabicPeriod"/>
            </a:pPr>
            <a:r>
              <a:rPr lang="en-US" sz="2800" dirty="0">
                <a:latin typeface="Cambria" panose="02040503050406030204" pitchFamily="18" charset="0"/>
              </a:rPr>
              <a:t>http://www.ruscorpora.ru/ 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1800" dirty="0"/>
          </a:p>
          <a:p>
            <a:r>
              <a:rPr lang="en-US" sz="1800" dirty="0"/>
              <a:t> </a:t>
            </a:r>
          </a:p>
          <a:p>
            <a:r>
              <a:rPr lang="en-US" sz="1800" dirty="0" smtClean="0"/>
              <a:t>  </a:t>
            </a:r>
            <a:endParaRPr lang="en-US" sz="1800" dirty="0"/>
          </a:p>
          <a:p>
            <a:pPr marL="434801" indent="-434801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2077700" y="37890734"/>
            <a:ext cx="3942340" cy="934193"/>
          </a:xfrm>
          <a:prstGeom prst="rect">
            <a:avLst/>
          </a:prstGeom>
          <a:noFill/>
        </p:spPr>
        <p:txBody>
          <a:bodyPr wrap="square" lIns="86958" tIns="43479" rIns="86958" bIns="43479" rtlCol="0">
            <a:spAutoFit/>
          </a:bodyPr>
          <a:lstStyle/>
          <a:p>
            <a:r>
              <a:rPr lang="en-US" sz="5500" b="1" dirty="0"/>
              <a:t>References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611635" y="6320914"/>
            <a:ext cx="17155103" cy="8114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r>
              <a:rPr lang="en-US" sz="55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Introduction</a:t>
            </a:r>
            <a:endParaRPr lang="en-US" sz="5500" b="1" dirty="0">
              <a:solidFill>
                <a:schemeClr val="accent3">
                  <a:lumMod val="20000"/>
                  <a:lumOff val="8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473985" y="7962256"/>
            <a:ext cx="8407576" cy="89154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r>
              <a:rPr lang="en-US" sz="55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Research questions</a:t>
            </a:r>
            <a:endParaRPr lang="en-US" sz="5500" b="1" dirty="0">
              <a:solidFill>
                <a:schemeClr val="accent3">
                  <a:lumMod val="20000"/>
                  <a:lumOff val="8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391438" y="6320914"/>
            <a:ext cx="8407576" cy="8114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r>
              <a:rPr lang="en-US" sz="5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Further study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20536686" y="30609626"/>
            <a:ext cx="8049074" cy="47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58" tIns="43479" rIns="86958" bIns="43479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500" b="1" dirty="0">
                <a:latin typeface="Cambria" panose="02040503050406030204" pitchFamily="18" charset="0"/>
              </a:rPr>
              <a:t>Table 1.Examples of binomials and their frequency</a:t>
            </a:r>
            <a:r>
              <a:rPr lang="en-US" sz="2500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41" name="Rectangle 35"/>
          <p:cNvSpPr/>
          <p:nvPr/>
        </p:nvSpPr>
        <p:spPr>
          <a:xfrm>
            <a:off x="20536687" y="25114294"/>
            <a:ext cx="8407576" cy="89154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r>
              <a:rPr lang="en-US" sz="5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Participants</a:t>
            </a:r>
          </a:p>
        </p:txBody>
      </p:sp>
      <p:sp>
        <p:nvSpPr>
          <p:cNvPr id="43" name="Rectangle 33"/>
          <p:cNvSpPr/>
          <p:nvPr/>
        </p:nvSpPr>
        <p:spPr>
          <a:xfrm>
            <a:off x="1774691" y="20878800"/>
            <a:ext cx="16992047" cy="73795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r>
              <a:rPr lang="en-US" sz="5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What </a:t>
            </a:r>
            <a:r>
              <a:rPr lang="en-US" sz="55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has </a:t>
            </a:r>
            <a:r>
              <a:rPr lang="en-US" sz="5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been done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7961" y="22060659"/>
            <a:ext cx="44347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Cambria" panose="02040503050406030204" pitchFamily="18" charset="0"/>
              </a:rPr>
              <a:t>Tasks</a:t>
            </a:r>
            <a:endParaRPr lang="ru-RU" sz="4800" dirty="0">
              <a:latin typeface="Cambria" panose="020405030504060302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5584" y="25962961"/>
            <a:ext cx="44347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ambria" panose="02040503050406030204" pitchFamily="18" charset="0"/>
              </a:rPr>
              <a:t>Procedures</a:t>
            </a:r>
            <a:endParaRPr lang="ru-RU" sz="4400" dirty="0">
              <a:latin typeface="Cambria" panose="020405030504060302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5584" y="30971811"/>
            <a:ext cx="43556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ambria" panose="02040503050406030204" pitchFamily="18" charset="0"/>
              </a:rPr>
              <a:t>Results</a:t>
            </a:r>
            <a:endParaRPr lang="ru-RU" sz="4400" dirty="0"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5584" y="23278114"/>
            <a:ext cx="168591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Investigate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whether such type of collocations as binomials are characteristic </a:t>
            </a:r>
            <a:r>
              <a:rPr lang="ru-RU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for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the Russian language.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Make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a list of Russian binomials of different frequency based on the Russian National Corpus data and the results of psycholinguistic survey  for further use in experiments with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bilinguals</a:t>
            </a:r>
            <a:r>
              <a:rPr lang="ru-RU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41773" y="27255655"/>
            <a:ext cx="168129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mbria" panose="02040503050406030204" pitchFamily="18" charset="0"/>
              </a:rPr>
              <a:t>A list of binominals was made on the basis of previous research an Russian National Corpus. 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</a:t>
            </a:r>
            <a:r>
              <a:rPr lang="en-US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objective frequency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data were taken from Russian National Corpus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ru-RU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endParaRPr lang="en-US" sz="3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</a:t>
            </a:r>
            <a:r>
              <a:rPr lang="en-US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subjective frequency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ranks were obtained from psycholinguistic survey.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 nonparametric analysis of the data was carried out using </a:t>
            </a:r>
            <a:r>
              <a:rPr lang="en-US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Spearman's rank correlation method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, showing statistically significant correlation  between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subjective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frequency estimates and objective frequency rates.</a:t>
            </a:r>
            <a:endParaRPr lang="en-US" sz="3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95584" y="32465767"/>
            <a:ext cx="168591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corpus of Russian binomials was made for further use in psycholinguistic experiments.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Each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binomial has been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ascribed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its objective frequency index and received subjective frequency estimation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units were ranked according to the averaged and discursively determined frequency of their use in Russian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speech.</a:t>
            </a:r>
            <a:endParaRPr lang="en-US" sz="3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The 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scope of variation of the discursively determined frequency of binomials in the oral, newspaper, and poetic </a:t>
            </a:r>
            <a:r>
              <a:rPr lang="en-US" sz="3200" dirty="0" err="1">
                <a:solidFill>
                  <a:prstClr val="black"/>
                </a:solidFill>
                <a:latin typeface="Cambria" panose="02040503050406030204" pitchFamily="18" charset="0"/>
              </a:rPr>
              <a:t>subcorpora</a:t>
            </a: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was </a:t>
            </a:r>
            <a:r>
              <a:rPr lang="en-US" sz="3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determined.</a:t>
            </a:r>
            <a:endParaRPr lang="en-US" sz="3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37061" y="7631768"/>
            <a:ext cx="62163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Problem</a:t>
            </a:r>
            <a:r>
              <a:rPr lang="en-US" sz="3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sz="5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statement</a:t>
            </a:r>
            <a:endParaRPr lang="ru-RU" sz="5400" b="1" dirty="0"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03674" y="8830909"/>
            <a:ext cx="6754526" cy="1212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Every word has a </a:t>
            </a:r>
            <a:r>
              <a:rPr lang="en-US" sz="3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collocational field</a:t>
            </a:r>
            <a:r>
              <a:rPr lang="en-US" sz="3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, or span – a range of other words with which it </a:t>
            </a: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normally collocates. </a:t>
            </a:r>
            <a:endParaRPr lang="en-US" sz="3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400" b="1" dirty="0">
                <a:solidFill>
                  <a:srgbClr val="0070C0"/>
                </a:solidFill>
                <a:latin typeface="Cambria" panose="02040503050406030204" pitchFamily="18" charset="0"/>
              </a:rPr>
              <a:t>Knowledge of collocations is a key to language fluency</a:t>
            </a:r>
            <a:r>
              <a:rPr lang="en-US" sz="3400" dirty="0">
                <a:solidFill>
                  <a:srgbClr val="0070C0"/>
                </a:solidFill>
                <a:latin typeface="Cambria" panose="02040503050406030204" pitchFamily="18" charset="0"/>
              </a:rPr>
              <a:t>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For second language learners, developing </a:t>
            </a:r>
            <a:r>
              <a:rPr lang="en-US" sz="3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 </a:t>
            </a: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mental lexicon with strong collocational links between words is key to becoming a proficient speaker and reader.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Despite the fact that English binomials are sufficiently studied within the European linguistic tradition, the studies of the </a:t>
            </a:r>
            <a:r>
              <a:rPr lang="en-US" sz="3400" dirty="0">
                <a:solidFill>
                  <a:srgbClr val="0070C0"/>
                </a:solidFill>
                <a:latin typeface="Cambria" panose="02040503050406030204" pitchFamily="18" charset="0"/>
              </a:rPr>
              <a:t>Russian language binomials </a:t>
            </a: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are very </a:t>
            </a:r>
            <a:r>
              <a:rPr lang="en-US" sz="3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scarce and the position of these units in the Russian language is yet to be defined. </a:t>
            </a:r>
            <a:endParaRPr lang="ru-RU" sz="3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224078" y="7630066"/>
            <a:ext cx="63875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>
                <a:solidFill>
                  <a:prstClr val="black"/>
                </a:solidFill>
                <a:latin typeface="Cambria" panose="02040503050406030204" pitchFamily="18" charset="0"/>
              </a:rPr>
              <a:t>Main research goal</a:t>
            </a:r>
            <a:endParaRPr lang="ru-RU" sz="5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667158" y="8907246"/>
            <a:ext cx="7800754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The study aims to investigate Russian binomial processing in monolinguals and bilinguals. </a:t>
            </a:r>
          </a:p>
          <a:p>
            <a:pPr lvl="0"/>
            <a:endParaRPr lang="en-US" sz="3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3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Individuals </a:t>
            </a: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who can quickly </a:t>
            </a:r>
            <a:r>
              <a:rPr lang="en-US" sz="3400" dirty="0" err="1">
                <a:solidFill>
                  <a:prstClr val="black"/>
                </a:solidFill>
                <a:latin typeface="Cambria" panose="02040503050406030204" pitchFamily="18" charset="0"/>
              </a:rPr>
              <a:t>recognise</a:t>
            </a: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 or produce collocations such as </a:t>
            </a:r>
            <a:r>
              <a:rPr lang="en-US" sz="3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binomials</a:t>
            </a:r>
            <a:r>
              <a:rPr lang="en-US" sz="3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will be more effective communicators than those who are slower to process the relations between terms.</a:t>
            </a:r>
            <a:endParaRPr lang="ru-RU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3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3400" b="1" dirty="0" smtClean="0">
                <a:solidFill>
                  <a:srgbClr val="0070C0"/>
                </a:solidFill>
                <a:latin typeface="Cambria" panose="02040503050406030204" pitchFamily="18" charset="0"/>
                <a:ea typeface="Calibri"/>
              </a:rPr>
              <a:t>Our hypothesis</a:t>
            </a:r>
          </a:p>
          <a:p>
            <a:pPr lvl="0"/>
            <a:r>
              <a:rPr lang="en-US" sz="3400" dirty="0" smtClean="0">
                <a:latin typeface="Cambria" panose="02040503050406030204" pitchFamily="18" charset="0"/>
                <a:ea typeface="Calibri"/>
              </a:rPr>
              <a:t>We </a:t>
            </a:r>
            <a:r>
              <a:rPr lang="en-US" sz="3400" dirty="0">
                <a:latin typeface="Cambria" panose="02040503050406030204" pitchFamily="18" charset="0"/>
                <a:ea typeface="Calibri"/>
              </a:rPr>
              <a:t>hypothesize that the frequency and the order of constituents of a binomial are two factors influencing the reaction time in adult </a:t>
            </a:r>
            <a:r>
              <a:rPr lang="en-US" sz="3400" dirty="0" smtClean="0">
                <a:latin typeface="Cambria" panose="02040503050406030204" pitchFamily="18" charset="0"/>
                <a:ea typeface="Calibri"/>
              </a:rPr>
              <a:t>bilinguals</a:t>
            </a:r>
            <a:r>
              <a:rPr lang="ru-RU" sz="3400" dirty="0" smtClean="0">
                <a:latin typeface="Cambria" panose="02040503050406030204" pitchFamily="18" charset="0"/>
                <a:ea typeface="Calibri"/>
              </a:rPr>
              <a:t>.</a:t>
            </a:r>
            <a:endParaRPr lang="ru-RU" sz="3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58" y="10881518"/>
            <a:ext cx="6898915" cy="312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73224"/>
              </p:ext>
            </p:extLst>
          </p:nvPr>
        </p:nvGraphicFramePr>
        <p:xfrm>
          <a:off x="20585104" y="31429011"/>
          <a:ext cx="8407576" cy="4485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629"/>
                <a:gridCol w="3111698"/>
                <a:gridCol w="3488249"/>
              </a:tblGrid>
              <a:tr h="579381">
                <a:tc gridSpan="3"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Cambria" panose="02040503050406030204" pitchFamily="18" charset="0"/>
                        </a:rPr>
                        <a:t>Spearman’s Rank correlation</a:t>
                      </a:r>
                      <a:endParaRPr lang="ru-RU" sz="36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381">
                <a:tc gridSpan="3">
                  <a:txBody>
                    <a:bodyPr/>
                    <a:lstStyle/>
                    <a:p>
                      <a:pPr algn="r"/>
                      <a:r>
                        <a:rPr lang="en-US" sz="3600" dirty="0" smtClean="0">
                          <a:latin typeface="Cambria" panose="02040503050406030204" pitchFamily="18" charset="0"/>
                        </a:rPr>
                        <a:t>Significant correlations</a:t>
                      </a:r>
                      <a:r>
                        <a:rPr lang="en-US" sz="3600" baseline="0" dirty="0" smtClean="0">
                          <a:latin typeface="Cambria" panose="02040503050406030204" pitchFamily="18" charset="0"/>
                        </a:rPr>
                        <a:t> at p&lt;,05000</a:t>
                      </a:r>
                      <a:endParaRPr lang="ru-RU" sz="36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406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frq_ob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frq_sub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3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frq_ob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0,61692</a:t>
                      </a:r>
                    </a:p>
                  </a:txBody>
                  <a:tcPr marL="9525" marR="9525" marT="9525" marB="0" anchor="b"/>
                </a:tc>
              </a:tr>
              <a:tr h="123795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frq_sub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0,61692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0391438" y="9727356"/>
            <a:ext cx="849012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Does the frequency of binomials  influence  their processing?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Does the order of binomials constituents  influence  the reaction time during their processing?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  <a:latin typeface="Cambria" panose="02040503050406030204" pitchFamily="18" charset="0"/>
              </a:rPr>
              <a:t> What other factors affect  the processing of Russian binomials in bilinguals?</a:t>
            </a:r>
          </a:p>
        </p:txBody>
      </p:sp>
      <p:sp>
        <p:nvSpPr>
          <p:cNvPr id="48" name="Rectangle 33"/>
          <p:cNvSpPr/>
          <p:nvPr/>
        </p:nvSpPr>
        <p:spPr>
          <a:xfrm>
            <a:off x="20473985" y="14264660"/>
            <a:ext cx="8407576" cy="89154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58" tIns="43479" rIns="86958" bIns="43479" rtlCol="0" anchor="ctr"/>
          <a:lstStyle/>
          <a:p>
            <a:pPr algn="ctr"/>
            <a:r>
              <a:rPr lang="en-US" sz="55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What will be done</a:t>
            </a:r>
            <a:endParaRPr lang="en-US" sz="55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488270" y="15476610"/>
            <a:ext cx="8504410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Experiment setup</a:t>
            </a:r>
          </a:p>
          <a:p>
            <a:endParaRPr lang="en-GB" sz="3400" dirty="0" smtClean="0">
              <a:latin typeface="Cambria" panose="02040503050406030204" pitchFamily="18" charset="0"/>
            </a:endParaRPr>
          </a:p>
          <a:p>
            <a:pPr algn="just"/>
            <a:r>
              <a:rPr lang="en-GB" sz="3400" dirty="0" smtClean="0">
                <a:latin typeface="Cambria" panose="02040503050406030204" pitchFamily="18" charset="0"/>
              </a:rPr>
              <a:t>Participants </a:t>
            </a:r>
            <a:r>
              <a:rPr lang="en-GB" sz="3400" dirty="0">
                <a:latin typeface="Cambria" panose="02040503050406030204" pitchFamily="18" charset="0"/>
              </a:rPr>
              <a:t>will be asked to indicate whether or not an expression such as ‘king and queen’ is presented in its ‘usual way’.  </a:t>
            </a:r>
            <a:endParaRPr lang="en-GB" sz="3400" dirty="0" smtClean="0">
              <a:latin typeface="Cambria" panose="02040503050406030204" pitchFamily="18" charset="0"/>
            </a:endParaRPr>
          </a:p>
          <a:p>
            <a:pPr algn="just"/>
            <a:endParaRPr lang="en-GB" sz="3400" dirty="0" smtClean="0">
              <a:latin typeface="Cambria" panose="02040503050406030204" pitchFamily="18" charset="0"/>
            </a:endParaRPr>
          </a:p>
          <a:p>
            <a:pPr algn="just"/>
            <a:r>
              <a:rPr lang="en-GB" sz="3400" dirty="0" smtClean="0">
                <a:latin typeface="Cambria" panose="02040503050406030204" pitchFamily="18" charset="0"/>
              </a:rPr>
              <a:t>Expressions </a:t>
            </a:r>
            <a:r>
              <a:rPr lang="en-GB" sz="3400" dirty="0">
                <a:latin typeface="Cambria" panose="02040503050406030204" pitchFamily="18" charset="0"/>
              </a:rPr>
              <a:t>will be normal (symmetrical) or reversed (asymmetrical, e.g. ‘queen and king’).  </a:t>
            </a:r>
            <a:r>
              <a:rPr lang="en-GB" sz="3400" dirty="0" smtClean="0">
                <a:latin typeface="Cambria" panose="02040503050406030204" pitchFamily="18" charset="0"/>
              </a:rPr>
              <a:t>The </a:t>
            </a:r>
            <a:r>
              <a:rPr lang="en-GB" sz="3400" dirty="0">
                <a:latin typeface="Cambria" panose="02040503050406030204" pitchFamily="18" charset="0"/>
              </a:rPr>
              <a:t>task will be presented via </a:t>
            </a:r>
            <a:r>
              <a:rPr lang="en-US" sz="3400" dirty="0">
                <a:latin typeface="Cambria" panose="02040503050406030204" pitchFamily="18" charset="0"/>
              </a:rPr>
              <a:t>DMDX</a:t>
            </a:r>
            <a:r>
              <a:rPr lang="en-GB" sz="3400" dirty="0">
                <a:latin typeface="Cambria" panose="02040503050406030204" pitchFamily="18" charset="0"/>
              </a:rPr>
              <a:t> on a </a:t>
            </a:r>
            <a:r>
              <a:rPr lang="en-GB" sz="3400" dirty="0" smtClean="0">
                <a:latin typeface="Cambria" panose="02040503050406030204" pitchFamily="18" charset="0"/>
              </a:rPr>
              <a:t>computer</a:t>
            </a:r>
            <a:r>
              <a:rPr lang="en-GB" sz="3400" dirty="0">
                <a:latin typeface="Cambria" panose="02040503050406030204" pitchFamily="18" charset="0"/>
              </a:rPr>
              <a:t>, and participants will respond yes/no via pre-assigned keys on the keyboard. </a:t>
            </a:r>
            <a:endParaRPr lang="en-GB" sz="3400" dirty="0" smtClean="0">
              <a:latin typeface="Cambria" panose="02040503050406030204" pitchFamily="18" charset="0"/>
            </a:endParaRPr>
          </a:p>
          <a:p>
            <a:pPr algn="just"/>
            <a:endParaRPr lang="en-GB" sz="3400" dirty="0">
              <a:latin typeface="Cambria" panose="02040503050406030204" pitchFamily="18" charset="0"/>
            </a:endParaRPr>
          </a:p>
          <a:p>
            <a:pPr algn="just"/>
            <a:r>
              <a:rPr lang="en-GB" sz="3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90 </a:t>
            </a:r>
            <a:r>
              <a:rPr lang="en-GB" sz="3400" b="1" dirty="0">
                <a:solidFill>
                  <a:srgbClr val="0070C0"/>
                </a:solidFill>
                <a:latin typeface="Cambria" panose="02040503050406030204" pitchFamily="18" charset="0"/>
              </a:rPr>
              <a:t>binomials </a:t>
            </a:r>
            <a:r>
              <a:rPr lang="en-GB" sz="3400" dirty="0">
                <a:latin typeface="Cambria" panose="02040503050406030204" pitchFamily="18" charset="0"/>
              </a:rPr>
              <a:t>will be presented: 20 normal high </a:t>
            </a:r>
            <a:r>
              <a:rPr lang="en-GB" sz="3400" dirty="0" smtClean="0">
                <a:latin typeface="Cambria" panose="02040503050406030204" pitchFamily="18" charset="0"/>
              </a:rPr>
              <a:t>frequency, </a:t>
            </a:r>
            <a:r>
              <a:rPr lang="en-GB" sz="3400" dirty="0">
                <a:latin typeface="Cambria" panose="02040503050406030204" pitchFamily="18" charset="0"/>
              </a:rPr>
              <a:t>20 normal low </a:t>
            </a:r>
            <a:r>
              <a:rPr lang="en-GB" sz="3400" dirty="0" smtClean="0">
                <a:latin typeface="Cambria" panose="02040503050406030204" pitchFamily="18" charset="0"/>
              </a:rPr>
              <a:t>frequency, </a:t>
            </a:r>
            <a:r>
              <a:rPr lang="en-GB" sz="3400" dirty="0">
                <a:latin typeface="Cambria" panose="02040503050406030204" pitchFamily="18" charset="0"/>
              </a:rPr>
              <a:t>20 reversed high </a:t>
            </a:r>
            <a:r>
              <a:rPr lang="en-GB" sz="3400" dirty="0" smtClean="0">
                <a:latin typeface="Cambria" panose="02040503050406030204" pitchFamily="18" charset="0"/>
              </a:rPr>
              <a:t>frequency, </a:t>
            </a:r>
            <a:r>
              <a:rPr lang="en-GB" sz="3400" dirty="0">
                <a:latin typeface="Cambria" panose="02040503050406030204" pitchFamily="18" charset="0"/>
              </a:rPr>
              <a:t>20 reversed low </a:t>
            </a:r>
            <a:r>
              <a:rPr lang="en-GB" sz="3400" dirty="0" smtClean="0">
                <a:latin typeface="Cambria" panose="02040503050406030204" pitchFamily="18" charset="0"/>
              </a:rPr>
              <a:t>frequency, </a:t>
            </a:r>
            <a:r>
              <a:rPr lang="en-GB" sz="3400" dirty="0">
                <a:latin typeface="Cambria" panose="02040503050406030204" pitchFamily="18" charset="0"/>
              </a:rPr>
              <a:t>and 10 random </a:t>
            </a:r>
            <a:r>
              <a:rPr lang="en-GB" sz="3400" dirty="0" smtClean="0">
                <a:latin typeface="Cambria" panose="02040503050406030204" pitchFamily="18" charset="0"/>
              </a:rPr>
              <a:t>expressions.</a:t>
            </a:r>
            <a:endParaRPr lang="ru-RU" sz="3400" dirty="0">
              <a:latin typeface="Cambria" panose="0204050305040603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0536686" y="26322722"/>
            <a:ext cx="839329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400" dirty="0" smtClean="0">
                <a:latin typeface="Cambria" panose="02040503050406030204" pitchFamily="18" charset="0"/>
              </a:rPr>
              <a:t>A </a:t>
            </a:r>
            <a:r>
              <a:rPr lang="en-US" sz="3400" dirty="0">
                <a:latin typeface="Cambria" panose="02040503050406030204" pitchFamily="18" charset="0"/>
              </a:rPr>
              <a:t>group of </a:t>
            </a:r>
            <a:r>
              <a:rPr lang="en-US" sz="3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Chinese – Russian </a:t>
            </a:r>
            <a:r>
              <a:rPr lang="en-US" sz="3400" b="1" dirty="0">
                <a:solidFill>
                  <a:srgbClr val="0070C0"/>
                </a:solidFill>
                <a:latin typeface="Cambria" panose="02040503050406030204" pitchFamily="18" charset="0"/>
              </a:rPr>
              <a:t>bilinguals  </a:t>
            </a:r>
            <a:r>
              <a:rPr lang="en-US" sz="3400" dirty="0">
                <a:latin typeface="Cambria" panose="02040503050406030204" pitchFamily="18" charset="0"/>
              </a:rPr>
              <a:t>will be an experimental </a:t>
            </a:r>
            <a:r>
              <a:rPr lang="en-US" sz="3400" dirty="0" smtClean="0">
                <a:latin typeface="Cambria" panose="02040503050406030204" pitchFamily="18" charset="0"/>
              </a:rPr>
              <a:t>group.</a:t>
            </a:r>
          </a:p>
          <a:p>
            <a:pPr lvl="0" algn="just"/>
            <a:r>
              <a:rPr lang="en-US" sz="3400" dirty="0" smtClean="0">
                <a:latin typeface="Cambria" panose="02040503050406030204" pitchFamily="18" charset="0"/>
              </a:rPr>
              <a:t>Approximately </a:t>
            </a:r>
            <a:r>
              <a:rPr lang="en-US" sz="3400" dirty="0">
                <a:latin typeface="Cambria" panose="02040503050406030204" pitchFamily="18" charset="0"/>
              </a:rPr>
              <a:t>50 participants.</a:t>
            </a:r>
          </a:p>
          <a:p>
            <a:pPr lvl="0" algn="just"/>
            <a:endParaRPr lang="en-US" sz="3400" dirty="0">
              <a:latin typeface="Cambria" panose="02040503050406030204" pitchFamily="18" charset="0"/>
            </a:endParaRPr>
          </a:p>
          <a:p>
            <a:pPr lvl="0" algn="just"/>
            <a:r>
              <a:rPr lang="en-US" sz="3400" dirty="0">
                <a:latin typeface="Cambria" panose="02040503050406030204" pitchFamily="18" charset="0"/>
              </a:rPr>
              <a:t>We also aim to recruit  about 60 bilinguals  from Shor region and Khakassia as well as Tatar-Russian bilinguals.</a:t>
            </a:r>
          </a:p>
        </p:txBody>
      </p:sp>
      <p:pic>
        <p:nvPicPr>
          <p:cNvPr id="35" name="Рисунок 2" descr="Описание: C:\Users\user\Desktop\uLogo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93" y="514799"/>
            <a:ext cx="4767352" cy="5067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</TotalTime>
  <Words>710</Words>
  <Application>Microsoft Office PowerPoint</Application>
  <PresentationFormat>Произвольный</PresentationFormat>
  <Paragraphs>87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Саша</cp:lastModifiedBy>
  <cp:revision>95</cp:revision>
  <cp:lastPrinted>2013-02-12T02:21:55Z</cp:lastPrinted>
  <dcterms:created xsi:type="dcterms:W3CDTF">2013-02-10T21:14:48Z</dcterms:created>
  <dcterms:modified xsi:type="dcterms:W3CDTF">2017-09-07T15:49:00Z</dcterms:modified>
</cp:coreProperties>
</file>