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</p:sldIdLst>
  <p:sldSz cx="30275213" cy="42803763"/>
  <p:notesSz cx="700405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09057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818114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227171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636227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045284" algn="l" defTabSz="818114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454341" algn="l" defTabSz="818114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2863398" algn="l" defTabSz="818114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272455" algn="l" defTabSz="818114" rtl="0" eaLnBrk="1" latinLnBrk="0" hangingPunct="1">
      <a:defRPr sz="2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тудент" initials="С" lastIdx="6" clrIdx="0">
    <p:extLst>
      <p:ext uri="{19B8F6BF-5375-455C-9EA6-DF929625EA0E}">
        <p15:presenceInfo xmlns:p15="http://schemas.microsoft.com/office/powerpoint/2012/main" userId="Студен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6699"/>
    <a:srgbClr val="000000"/>
    <a:srgbClr val="000066"/>
    <a:srgbClr val="003A74"/>
    <a:srgbClr val="366EA4"/>
    <a:srgbClr val="EAEAEA"/>
    <a:srgbClr val="CCECFF"/>
    <a:srgbClr val="F8F8F8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403" autoAdjust="0"/>
    <p:restoredTop sz="94676" autoAdjust="0"/>
  </p:normalViewPr>
  <p:slideViewPr>
    <p:cSldViewPr>
      <p:cViewPr varScale="1">
        <p:scale>
          <a:sx n="11" d="100"/>
          <a:sy n="11" d="100"/>
        </p:scale>
        <p:origin x="1590" y="30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structions"/>
          <p:cNvSpPr/>
          <p:nvPr userDrawn="1"/>
        </p:nvSpPr>
        <p:spPr>
          <a:xfrm>
            <a:off x="-9461004" y="0"/>
            <a:ext cx="8830271" cy="42803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7660" tIns="157660" rIns="157660" bIns="157660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1655"/>
              </a:spcAft>
            </a:pPr>
            <a:r>
              <a:rPr lang="en-US" sz="6644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6644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655"/>
              </a:spcAft>
            </a:pPr>
            <a:r>
              <a:rPr lang="en-US"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1m (39.37”) high by 1m (39.37”) wide. It can be used to print any poster with a 1:1 aspect ratio.</a:t>
            </a:r>
          </a:p>
          <a:p>
            <a:pPr lvl="0">
              <a:spcBef>
                <a:spcPts val="0"/>
              </a:spcBef>
              <a:spcAft>
                <a:spcPts val="1655"/>
              </a:spcAft>
            </a:pPr>
            <a:r>
              <a:rPr lang="en-US" sz="6644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6644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  <a:endParaRPr sz="6644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1655"/>
              </a:spcAft>
            </a:pPr>
            <a:r>
              <a:rPr sz="437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sz="4373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 this </a:t>
            </a:r>
            <a:r>
              <a:rPr lang="en-US"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4373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4373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1655"/>
              </a:spcAft>
            </a:pPr>
            <a:r>
              <a:rPr lang="en-US" sz="6644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6644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6644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1655"/>
              </a:spcAft>
            </a:pPr>
            <a:r>
              <a:rPr lang="en-US"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4373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4373" b="1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4373" baseline="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1655"/>
              </a:spcAft>
            </a:pPr>
            <a:r>
              <a:rPr lang="en-US"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1655"/>
              </a:spcAft>
            </a:pPr>
            <a:r>
              <a:rPr lang="en-US" sz="4373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1655"/>
              </a:spcAft>
            </a:pPr>
            <a:r>
              <a:rPr lang="en-US" sz="328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/>
            </a:r>
            <a:br>
              <a:rPr lang="en-US" sz="328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3280" dirty="0" smtClean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0905946" y="0"/>
            <a:ext cx="8830271" cy="42803763"/>
            <a:chOff x="33832800" y="0"/>
            <a:chExt cx="12801600" cy="43891200"/>
          </a:xfrm>
        </p:grpSpPr>
        <p:sp>
          <p:nvSpPr>
            <p:cNvPr id="4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1655"/>
                </a:spcAft>
              </a:pPr>
              <a:r>
                <a:rPr lang="en-US" sz="6644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6644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6644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6644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r>
                <a:rPr lang="en-US" sz="454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4541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4541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endParaRPr lang="en-US" sz="454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endParaRPr lang="en-US" sz="454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endParaRPr lang="en-US" sz="454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endParaRPr lang="en-US" sz="454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endParaRPr lang="en-US" sz="454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endParaRPr lang="en-US" sz="454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endParaRPr lang="en-US" sz="454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endParaRPr lang="en-US" sz="454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endParaRPr lang="en-US" sz="4541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r>
                <a:rPr lang="en-US" sz="6644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r>
                <a:rPr lang="en-US" sz="4541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4541" b="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delivery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1655"/>
                </a:spcAft>
              </a:pPr>
              <a: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PowerPoint®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4037" baseline="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  <a:b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541" baseline="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328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/>
              </a:r>
              <a:br>
                <a:rPr lang="en-US" sz="328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3280" dirty="0" smtClean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9260274"/>
              <a:ext cx="11904515" cy="102469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1104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1" y="5833499"/>
            <a:ext cx="6328838" cy="369668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315320" tIns="157660" rIns="315320" bIns="315320"/>
          <a:lstStyle/>
          <a:p>
            <a:pPr algn="ctr" defTabSz="3026870"/>
            <a:endParaRPr lang="en-US" sz="3280" dirty="0">
              <a:latin typeface="Calibri" pitchFamily="34" charset="0"/>
            </a:endParaRPr>
          </a:p>
        </p:txBody>
      </p:sp>
      <p:sp>
        <p:nvSpPr>
          <p:cNvPr id="8" name="Rectangle 8"/>
          <p:cNvSpPr>
            <a:spLocks noChangeArrowheads="1"/>
          </p:cNvSpPr>
          <p:nvPr userDrawn="1"/>
        </p:nvSpPr>
        <p:spPr bwMode="auto">
          <a:xfrm>
            <a:off x="6327644" y="2"/>
            <a:ext cx="23944941" cy="58351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lIns="344010" tIns="344010" rIns="344010" bIns="344010"/>
          <a:lstStyle/>
          <a:p>
            <a:endParaRPr lang="en-US" sz="2439" dirty="0">
              <a:latin typeface="Calibri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327644" y="5833499"/>
            <a:ext cx="23944941" cy="3696688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344010" tIns="344010" rIns="344010" bIns="344010"/>
          <a:lstStyle/>
          <a:p>
            <a:endParaRPr lang="en-US" sz="2439" dirty="0">
              <a:latin typeface="Calibri" pitchFamily="34" charset="0"/>
            </a:endParaRPr>
          </a:p>
        </p:txBody>
      </p:sp>
      <p:sp>
        <p:nvSpPr>
          <p:cNvPr id="10" name="Line 11"/>
          <p:cNvSpPr>
            <a:spLocks noChangeShapeType="1"/>
          </p:cNvSpPr>
          <p:nvPr userDrawn="1"/>
        </p:nvSpPr>
        <p:spPr bwMode="auto">
          <a:xfrm>
            <a:off x="6327644" y="0"/>
            <a:ext cx="0" cy="4279025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802" tIns="34401" rIns="68802" bIns="34401"/>
          <a:lstStyle/>
          <a:p>
            <a:endParaRPr lang="en-US" sz="2439" dirty="0">
              <a:latin typeface="Calibri" pitchFamily="34" charset="0"/>
            </a:endParaRPr>
          </a:p>
        </p:txBody>
      </p:sp>
      <p:sp>
        <p:nvSpPr>
          <p:cNvPr id="11" name="Line 12"/>
          <p:cNvSpPr>
            <a:spLocks noChangeShapeType="1"/>
          </p:cNvSpPr>
          <p:nvPr userDrawn="1"/>
        </p:nvSpPr>
        <p:spPr bwMode="auto">
          <a:xfrm>
            <a:off x="0" y="5833499"/>
            <a:ext cx="30265656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802" tIns="34401" rIns="68802" bIns="34401"/>
          <a:lstStyle/>
          <a:p>
            <a:endParaRPr lang="en-US" sz="2439" dirty="0">
              <a:latin typeface="Calibri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1302" y="42512138"/>
            <a:ext cx="4455059" cy="22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6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3458619" rtl="0" eaLnBrk="1" latinLnBrk="0" hangingPunct="1">
        <a:spcBef>
          <a:spcPct val="0"/>
        </a:spcBef>
        <a:buNone/>
        <a:defRPr sz="1665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96981" indent="-1296981" algn="l" defTabSz="3458619" rtl="0" eaLnBrk="1" latinLnBrk="0" hangingPunct="1">
        <a:spcBef>
          <a:spcPct val="20000"/>
        </a:spcBef>
        <a:buFont typeface="Arial" pitchFamily="34" charset="0"/>
        <a:buChar char="•"/>
        <a:defRPr sz="12110" kern="1200">
          <a:solidFill>
            <a:schemeClr val="tx1"/>
          </a:solidFill>
          <a:latin typeface="+mn-lt"/>
          <a:ea typeface="+mn-ea"/>
          <a:cs typeface="+mn-cs"/>
        </a:defRPr>
      </a:lvl1pPr>
      <a:lvl2pPr marL="2810131" indent="-1080820" algn="l" defTabSz="3458619" rtl="0" eaLnBrk="1" latinLnBrk="0" hangingPunct="1">
        <a:spcBef>
          <a:spcPct val="20000"/>
        </a:spcBef>
        <a:buFont typeface="Arial" pitchFamily="34" charset="0"/>
        <a:buChar char="–"/>
        <a:defRPr sz="10597" kern="1200">
          <a:solidFill>
            <a:schemeClr val="tx1"/>
          </a:solidFill>
          <a:latin typeface="+mn-lt"/>
          <a:ea typeface="+mn-ea"/>
          <a:cs typeface="+mn-cs"/>
        </a:defRPr>
      </a:lvl2pPr>
      <a:lvl3pPr marL="4323277" indent="-864656" algn="l" defTabSz="3458619" rtl="0" eaLnBrk="1" latinLnBrk="0" hangingPunct="1">
        <a:spcBef>
          <a:spcPct val="20000"/>
        </a:spcBef>
        <a:buFont typeface="Arial" pitchFamily="34" charset="0"/>
        <a:buChar char="•"/>
        <a:defRPr sz="9083" kern="1200">
          <a:solidFill>
            <a:schemeClr val="tx1"/>
          </a:solidFill>
          <a:latin typeface="+mn-lt"/>
          <a:ea typeface="+mn-ea"/>
          <a:cs typeface="+mn-cs"/>
        </a:defRPr>
      </a:lvl3pPr>
      <a:lvl4pPr marL="6052585" indent="-864656" algn="l" defTabSz="3458619" rtl="0" eaLnBrk="1" latinLnBrk="0" hangingPunct="1">
        <a:spcBef>
          <a:spcPct val="20000"/>
        </a:spcBef>
        <a:buFont typeface="Arial" pitchFamily="34" charset="0"/>
        <a:buChar char="–"/>
        <a:defRPr sz="7569" kern="1200">
          <a:solidFill>
            <a:schemeClr val="tx1"/>
          </a:solidFill>
          <a:latin typeface="+mn-lt"/>
          <a:ea typeface="+mn-ea"/>
          <a:cs typeface="+mn-cs"/>
        </a:defRPr>
      </a:lvl4pPr>
      <a:lvl5pPr marL="7781895" indent="-864656" algn="l" defTabSz="3458619" rtl="0" eaLnBrk="1" latinLnBrk="0" hangingPunct="1">
        <a:spcBef>
          <a:spcPct val="20000"/>
        </a:spcBef>
        <a:buFont typeface="Arial" pitchFamily="34" charset="0"/>
        <a:buChar char="»"/>
        <a:defRPr sz="7569" kern="1200">
          <a:solidFill>
            <a:schemeClr val="tx1"/>
          </a:solidFill>
          <a:latin typeface="+mn-lt"/>
          <a:ea typeface="+mn-ea"/>
          <a:cs typeface="+mn-cs"/>
        </a:defRPr>
      </a:lvl5pPr>
      <a:lvl6pPr marL="9511208" indent="-864656" algn="l" defTabSz="3458619" rtl="0" eaLnBrk="1" latinLnBrk="0" hangingPunct="1">
        <a:spcBef>
          <a:spcPct val="20000"/>
        </a:spcBef>
        <a:buFont typeface="Arial" pitchFamily="34" charset="0"/>
        <a:buChar char="•"/>
        <a:defRPr sz="7569" kern="1200">
          <a:solidFill>
            <a:schemeClr val="tx1"/>
          </a:solidFill>
          <a:latin typeface="+mn-lt"/>
          <a:ea typeface="+mn-ea"/>
          <a:cs typeface="+mn-cs"/>
        </a:defRPr>
      </a:lvl6pPr>
      <a:lvl7pPr marL="11240518" indent="-864656" algn="l" defTabSz="3458619" rtl="0" eaLnBrk="1" latinLnBrk="0" hangingPunct="1">
        <a:spcBef>
          <a:spcPct val="20000"/>
        </a:spcBef>
        <a:buFont typeface="Arial" pitchFamily="34" charset="0"/>
        <a:buChar char="•"/>
        <a:defRPr sz="7569" kern="1200">
          <a:solidFill>
            <a:schemeClr val="tx1"/>
          </a:solidFill>
          <a:latin typeface="+mn-lt"/>
          <a:ea typeface="+mn-ea"/>
          <a:cs typeface="+mn-cs"/>
        </a:defRPr>
      </a:lvl7pPr>
      <a:lvl8pPr marL="12969828" indent="-864656" algn="l" defTabSz="3458619" rtl="0" eaLnBrk="1" latinLnBrk="0" hangingPunct="1">
        <a:spcBef>
          <a:spcPct val="20000"/>
        </a:spcBef>
        <a:buFont typeface="Arial" pitchFamily="34" charset="0"/>
        <a:buChar char="•"/>
        <a:defRPr sz="7569" kern="1200">
          <a:solidFill>
            <a:schemeClr val="tx1"/>
          </a:solidFill>
          <a:latin typeface="+mn-lt"/>
          <a:ea typeface="+mn-ea"/>
          <a:cs typeface="+mn-cs"/>
        </a:defRPr>
      </a:lvl8pPr>
      <a:lvl9pPr marL="14699138" indent="-864656" algn="l" defTabSz="3458619" rtl="0" eaLnBrk="1" latinLnBrk="0" hangingPunct="1">
        <a:spcBef>
          <a:spcPct val="20000"/>
        </a:spcBef>
        <a:buFont typeface="Arial" pitchFamily="34" charset="0"/>
        <a:buChar char="•"/>
        <a:defRPr sz="75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58619" rtl="0" eaLnBrk="1" latinLnBrk="0" hangingPunct="1">
        <a:defRPr sz="6812" kern="1200">
          <a:solidFill>
            <a:schemeClr val="tx1"/>
          </a:solidFill>
          <a:latin typeface="+mn-lt"/>
          <a:ea typeface="+mn-ea"/>
          <a:cs typeface="+mn-cs"/>
        </a:defRPr>
      </a:lvl1pPr>
      <a:lvl2pPr marL="1729310" algn="l" defTabSz="3458619" rtl="0" eaLnBrk="1" latinLnBrk="0" hangingPunct="1">
        <a:defRPr sz="6812" kern="1200">
          <a:solidFill>
            <a:schemeClr val="tx1"/>
          </a:solidFill>
          <a:latin typeface="+mn-lt"/>
          <a:ea typeface="+mn-ea"/>
          <a:cs typeface="+mn-cs"/>
        </a:defRPr>
      </a:lvl2pPr>
      <a:lvl3pPr marL="3458619" algn="l" defTabSz="3458619" rtl="0" eaLnBrk="1" latinLnBrk="0" hangingPunct="1">
        <a:defRPr sz="6812" kern="1200">
          <a:solidFill>
            <a:schemeClr val="tx1"/>
          </a:solidFill>
          <a:latin typeface="+mn-lt"/>
          <a:ea typeface="+mn-ea"/>
          <a:cs typeface="+mn-cs"/>
        </a:defRPr>
      </a:lvl3pPr>
      <a:lvl4pPr marL="5187933" algn="l" defTabSz="3458619" rtl="0" eaLnBrk="1" latinLnBrk="0" hangingPunct="1">
        <a:defRPr sz="6812" kern="1200">
          <a:solidFill>
            <a:schemeClr val="tx1"/>
          </a:solidFill>
          <a:latin typeface="+mn-lt"/>
          <a:ea typeface="+mn-ea"/>
          <a:cs typeface="+mn-cs"/>
        </a:defRPr>
      </a:lvl4pPr>
      <a:lvl5pPr marL="6917242" algn="l" defTabSz="3458619" rtl="0" eaLnBrk="1" latinLnBrk="0" hangingPunct="1">
        <a:defRPr sz="6812" kern="1200">
          <a:solidFill>
            <a:schemeClr val="tx1"/>
          </a:solidFill>
          <a:latin typeface="+mn-lt"/>
          <a:ea typeface="+mn-ea"/>
          <a:cs typeface="+mn-cs"/>
        </a:defRPr>
      </a:lvl5pPr>
      <a:lvl6pPr marL="8646551" algn="l" defTabSz="3458619" rtl="0" eaLnBrk="1" latinLnBrk="0" hangingPunct="1">
        <a:defRPr sz="6812" kern="1200">
          <a:solidFill>
            <a:schemeClr val="tx1"/>
          </a:solidFill>
          <a:latin typeface="+mn-lt"/>
          <a:ea typeface="+mn-ea"/>
          <a:cs typeface="+mn-cs"/>
        </a:defRPr>
      </a:lvl6pPr>
      <a:lvl7pPr marL="10375861" algn="l" defTabSz="3458619" rtl="0" eaLnBrk="1" latinLnBrk="0" hangingPunct="1">
        <a:defRPr sz="6812" kern="1200">
          <a:solidFill>
            <a:schemeClr val="tx1"/>
          </a:solidFill>
          <a:latin typeface="+mn-lt"/>
          <a:ea typeface="+mn-ea"/>
          <a:cs typeface="+mn-cs"/>
        </a:defRPr>
      </a:lvl7pPr>
      <a:lvl8pPr marL="12105171" algn="l" defTabSz="3458619" rtl="0" eaLnBrk="1" latinLnBrk="0" hangingPunct="1">
        <a:defRPr sz="6812" kern="1200">
          <a:solidFill>
            <a:schemeClr val="tx1"/>
          </a:solidFill>
          <a:latin typeface="+mn-lt"/>
          <a:ea typeface="+mn-ea"/>
          <a:cs typeface="+mn-cs"/>
        </a:defRPr>
      </a:lvl8pPr>
      <a:lvl9pPr marL="13834484" algn="l" defTabSz="3458619" rtl="0" eaLnBrk="1" latinLnBrk="0" hangingPunct="1">
        <a:defRPr sz="68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" name="Text Box 186"/>
          <p:cNvSpPr txBox="1">
            <a:spLocks noChangeArrowheads="1"/>
          </p:cNvSpPr>
          <p:nvPr/>
        </p:nvSpPr>
        <p:spPr bwMode="auto">
          <a:xfrm>
            <a:off x="5078576" y="1446259"/>
            <a:ext cx="23960710" cy="2102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5320" tIns="630640" rIns="315320" bIns="315320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8800" b="1" dirty="0">
                <a:solidFill>
                  <a:srgbClr val="0070C0"/>
                </a:solidFill>
                <a:latin typeface="Cambria" panose="02040503050406030204" pitchFamily="18" charset="0"/>
              </a:rPr>
              <a:t>Measuring a Lexical Component of</a:t>
            </a:r>
            <a:br>
              <a:rPr lang="en-US" sz="8800" b="1" dirty="0">
                <a:solidFill>
                  <a:srgbClr val="0070C0"/>
                </a:solidFill>
                <a:latin typeface="Cambria" panose="02040503050406030204" pitchFamily="18" charset="0"/>
              </a:rPr>
            </a:br>
            <a:r>
              <a:rPr lang="en-US" sz="8800" b="1" dirty="0">
                <a:solidFill>
                  <a:srgbClr val="0070C0"/>
                </a:solidFill>
                <a:latin typeface="Cambria" panose="02040503050406030204" pitchFamily="18" charset="0"/>
              </a:rPr>
              <a:t>the Language Faculty: Developing a Test </a:t>
            </a:r>
            <a:r>
              <a:rPr lang="en-US" sz="88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Battery</a:t>
            </a:r>
            <a:endParaRPr lang="en-US" sz="8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235" name="Text Box 187"/>
          <p:cNvSpPr txBox="1">
            <a:spLocks noChangeArrowheads="1"/>
          </p:cNvSpPr>
          <p:nvPr/>
        </p:nvSpPr>
        <p:spPr bwMode="auto">
          <a:xfrm>
            <a:off x="5074794" y="4580034"/>
            <a:ext cx="23960710" cy="1627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15320" tIns="315320" rIns="315320" bIns="315320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4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Aleksandra </a:t>
            </a:r>
            <a:r>
              <a:rPr lang="en-US" sz="4400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Nabiullina</a:t>
            </a:r>
            <a:r>
              <a:rPr lang="en-US" sz="4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, Postgraduate Student; </a:t>
            </a:r>
            <a:r>
              <a:rPr lang="en-US" sz="4400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Zoya</a:t>
            </a:r>
            <a:r>
              <a:rPr lang="en-US" sz="4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Cambria" panose="02040503050406030204" pitchFamily="18" charset="0"/>
              </a:rPr>
              <a:t>Rezanova</a:t>
            </a:r>
            <a:r>
              <a:rPr lang="en-US" sz="4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, Doctor</a:t>
            </a:r>
            <a:r>
              <a:rPr lang="ru-RU" sz="4400" baseline="300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4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</a:p>
          <a:p>
            <a:pPr algn="ctr"/>
            <a:r>
              <a:rPr lang="en-US" sz="4400" dirty="0" smtClean="0">
                <a:solidFill>
                  <a:srgbClr val="0070C0"/>
                </a:solidFill>
                <a:latin typeface="Cambria" panose="02040503050406030204" pitchFamily="18" charset="0"/>
              </a:rPr>
              <a:t>Laboratory of Linguistic Anthropology*</a:t>
            </a:r>
            <a:endParaRPr lang="en-US" sz="4400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242" name="Text Box 194"/>
          <p:cNvSpPr txBox="1">
            <a:spLocks noChangeArrowheads="1"/>
          </p:cNvSpPr>
          <p:nvPr/>
        </p:nvSpPr>
        <p:spPr bwMode="auto">
          <a:xfrm>
            <a:off x="1635623" y="7730069"/>
            <a:ext cx="6878341" cy="8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57660" tIns="157660" rIns="157660" bIns="157660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6000" b="1" dirty="0">
                <a:solidFill>
                  <a:srgbClr val="0070C0"/>
                </a:solidFill>
                <a:latin typeface="Cambria" panose="02040503050406030204" pitchFamily="18" charset="0"/>
              </a:rPr>
              <a:t>INTRODUCTION</a:t>
            </a:r>
            <a:endParaRPr lang="en-US" sz="4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246" name="Text Box 198"/>
          <p:cNvSpPr txBox="1">
            <a:spLocks noChangeArrowheads="1"/>
          </p:cNvSpPr>
          <p:nvPr/>
        </p:nvSpPr>
        <p:spPr bwMode="auto">
          <a:xfrm>
            <a:off x="11780020" y="29688689"/>
            <a:ext cx="6878341" cy="8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57660" tIns="157660" rIns="157660" bIns="157660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6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DATA PROCESSING</a:t>
            </a:r>
            <a:endParaRPr lang="en-US" sz="60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247" name="Text Box 199"/>
          <p:cNvSpPr txBox="1">
            <a:spLocks noChangeArrowheads="1"/>
          </p:cNvSpPr>
          <p:nvPr/>
        </p:nvSpPr>
        <p:spPr bwMode="auto">
          <a:xfrm>
            <a:off x="11565706" y="23687897"/>
            <a:ext cx="7429038" cy="8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57660" tIns="157660" rIns="157660" bIns="157660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6000" b="1" cap="all" dirty="0" smtClean="0">
                <a:solidFill>
                  <a:srgbClr val="0070C0"/>
                </a:solidFill>
                <a:latin typeface="Cambria" panose="02040503050406030204" pitchFamily="18" charset="0"/>
              </a:rPr>
              <a:t>Preliminary testing</a:t>
            </a:r>
            <a:endParaRPr lang="en-US" sz="4037" b="1" cap="all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307" name="Text Box 259"/>
          <p:cNvSpPr txBox="1">
            <a:spLocks noChangeArrowheads="1"/>
          </p:cNvSpPr>
          <p:nvPr/>
        </p:nvSpPr>
        <p:spPr bwMode="auto">
          <a:xfrm>
            <a:off x="16635610" y="7685881"/>
            <a:ext cx="6878341" cy="8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57660" tIns="157660" rIns="157660" bIns="157660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6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METHODS</a:t>
            </a:r>
            <a:endParaRPr lang="en-US" sz="48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309" name="Text Box 261"/>
          <p:cNvSpPr txBox="1">
            <a:spLocks noChangeArrowheads="1"/>
          </p:cNvSpPr>
          <p:nvPr/>
        </p:nvSpPr>
        <p:spPr bwMode="auto">
          <a:xfrm>
            <a:off x="21709902" y="27188359"/>
            <a:ext cx="6878341" cy="8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57660" tIns="157660" rIns="157660" bIns="157660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6000" b="1" cap="all" dirty="0" smtClean="0">
                <a:solidFill>
                  <a:srgbClr val="0070C0"/>
                </a:solidFill>
                <a:latin typeface="Cambria" panose="02040503050406030204" pitchFamily="18" charset="0"/>
              </a:rPr>
              <a:t>Discussion</a:t>
            </a:r>
            <a:endParaRPr lang="en-US" sz="6000" b="1" cap="all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  <p:sp>
        <p:nvSpPr>
          <p:cNvPr id="2316" name="Text Box 268"/>
          <p:cNvSpPr txBox="1">
            <a:spLocks noChangeArrowheads="1"/>
          </p:cNvSpPr>
          <p:nvPr/>
        </p:nvSpPr>
        <p:spPr bwMode="auto">
          <a:xfrm>
            <a:off x="10565574" y="24830905"/>
            <a:ext cx="9607108" cy="4709878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lIns="137604" tIns="137604" rIns="137604" bIns="137604">
            <a:spAutoFit/>
          </a:bodyPr>
          <a:lstStyle>
            <a:lvl1pPr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Setting: </a:t>
            </a: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Secondary schools in Tomsk and </a:t>
            </a:r>
            <a:r>
              <a:rPr lang="en-US" sz="3600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Prokopievsk</a:t>
            </a: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Number of respondents: </a:t>
            </a: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37 </a:t>
            </a: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pupils from 5 grade </a:t>
            </a: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25 </a:t>
            </a: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pupils from 6 grade</a:t>
            </a:r>
            <a:endParaRPr lang="en-US" sz="3600" b="1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51 </a:t>
            </a: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pupils from 8 grade</a:t>
            </a: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Total: 113 </a:t>
            </a: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Number of reactions: 4,354 </a:t>
            </a:r>
          </a:p>
        </p:txBody>
      </p:sp>
      <p:sp>
        <p:nvSpPr>
          <p:cNvPr id="2318" name="Text Box 270"/>
          <p:cNvSpPr txBox="1">
            <a:spLocks noChangeArrowheads="1"/>
          </p:cNvSpPr>
          <p:nvPr/>
        </p:nvSpPr>
        <p:spPr bwMode="auto">
          <a:xfrm>
            <a:off x="10533956" y="8904792"/>
            <a:ext cx="19081650" cy="249388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lIns="137604" tIns="137604" rIns="137604" bIns="137604">
            <a:spAutoFit/>
          </a:bodyPr>
          <a:lstStyle>
            <a:lvl1pPr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The aim of the present work 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is to develop a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Russian version 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of the MHV. </a:t>
            </a:r>
          </a:p>
          <a:p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Standardization </a:t>
            </a:r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of a test can be made by ordinary translation or </a:t>
            </a:r>
            <a:r>
              <a:rPr lang="en-US" sz="3600" b="1" dirty="0">
                <a:solidFill>
                  <a:srgbClr val="00B0F0"/>
                </a:solidFill>
                <a:latin typeface="Cambria" panose="02040503050406030204" pitchFamily="18" charset="0"/>
              </a:rPr>
              <a:t>replication</a:t>
            </a:r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. The latter is proved to be more 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effective. It takes into account the specifics of a language and increases the validity of a test. </a:t>
            </a:r>
          </a:p>
        </p:txBody>
      </p:sp>
      <p:sp>
        <p:nvSpPr>
          <p:cNvPr id="2320" name="Text Box 272"/>
          <p:cNvSpPr txBox="1">
            <a:spLocks noChangeArrowheads="1"/>
          </p:cNvSpPr>
          <p:nvPr/>
        </p:nvSpPr>
        <p:spPr bwMode="auto">
          <a:xfrm>
            <a:off x="751141" y="8905081"/>
            <a:ext cx="9181020" cy="2465379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/>
        </p:spPr>
        <p:txBody>
          <a:bodyPr wrap="square" lIns="137604" tIns="137604" rIns="137604" bIns="137604">
            <a:spAutoFit/>
          </a:bodyPr>
          <a:lstStyle>
            <a:lvl1pPr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Measuring </a:t>
            </a:r>
            <a:r>
              <a:rPr lang="en-US" sz="3600" b="1" dirty="0">
                <a:solidFill>
                  <a:srgbClr val="00B0F0"/>
                </a:solidFill>
                <a:latin typeface="Cambria" panose="02040503050406030204" pitchFamily="18" charset="0"/>
              </a:rPr>
              <a:t>language faculty (language ability, linguistic ability</a:t>
            </a:r>
            <a:r>
              <a:rPr lang="en-US" sz="3600" b="1" dirty="0">
                <a:solidFill>
                  <a:srgbClr val="003A74"/>
                </a:solidFill>
                <a:latin typeface="Cambria" panose="02040503050406030204" pitchFamily="18" charset="0"/>
              </a:rPr>
              <a:t>) </a:t>
            </a:r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has interested researchers for many years. </a:t>
            </a:r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The structure of the language faculty usually reflects the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structure of language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. </a:t>
            </a:r>
            <a:endParaRPr lang="ru-RU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Our research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focuses on</a:t>
            </a:r>
            <a:r>
              <a:rPr lang="en-US" sz="3600" dirty="0" smtClean="0">
                <a:solidFill>
                  <a:srgbClr val="00B0F0"/>
                </a:solidFill>
                <a:latin typeface="Cambria" panose="02040503050406030204" pitchFamily="18" charset="0"/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words 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as a lexical component of the language faculty. </a:t>
            </a:r>
          </a:p>
          <a:p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Lexical component 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is the main one in the structure of the language faculty since it is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measurable and testable</a:t>
            </a:r>
            <a:r>
              <a:rPr lang="en-US" sz="3600" b="1" dirty="0" smtClean="0">
                <a:solidFill>
                  <a:srgbClr val="003A74"/>
                </a:solidFill>
                <a:latin typeface="Cambria" panose="02040503050406030204" pitchFamily="18" charset="0"/>
              </a:rPr>
              <a:t>. </a:t>
            </a:r>
          </a:p>
          <a:p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Among the tests measuring language faculty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the Mill Hill Vocabulary Test 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is considered to be one of the most effective tools which is determined by: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regular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modification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 since the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1930s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reproducibility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cross-cultural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validity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;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standardizations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  for many languages. </a:t>
            </a:r>
          </a:p>
          <a:p>
            <a:endParaRPr lang="en-US" sz="36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Standardized tests serve as a good tool for cross-cultural studies. 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However, to </a:t>
            </a:r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the best of 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our </a:t>
            </a:r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knowledge there are </a:t>
            </a:r>
            <a:r>
              <a:rPr lang="en-US" sz="3600" b="1" dirty="0">
                <a:solidFill>
                  <a:srgbClr val="00B0F0"/>
                </a:solidFill>
                <a:latin typeface="Cambria" panose="02040503050406030204" pitchFamily="18" charset="0"/>
              </a:rPr>
              <a:t>no</a:t>
            </a:r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 accurately standardized </a:t>
            </a:r>
            <a:r>
              <a:rPr lang="en-US" sz="3600" b="1" dirty="0">
                <a:solidFill>
                  <a:srgbClr val="00B0F0"/>
                </a:solidFill>
                <a:latin typeface="Cambria" panose="02040503050406030204" pitchFamily="18" charset="0"/>
              </a:rPr>
              <a:t>tests</a:t>
            </a:r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 for the Russian language that can be used across the country.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Replication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 is </a:t>
            </a:r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considered to be the most effective method of standardization 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of a test. </a:t>
            </a:r>
            <a:endParaRPr lang="ru-RU" sz="3600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2321" name="Text Box 273"/>
          <p:cNvSpPr txBox="1">
            <a:spLocks noChangeArrowheads="1"/>
          </p:cNvSpPr>
          <p:nvPr/>
        </p:nvSpPr>
        <p:spPr bwMode="auto">
          <a:xfrm>
            <a:off x="10422493" y="36270534"/>
            <a:ext cx="19193113" cy="2740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137604" tIns="137604" rIns="137604" bIns="137604">
            <a:spAutoFit/>
          </a:bodyPr>
          <a:lstStyle>
            <a:lvl1pPr marL="419100" indent="-419100" defTabSz="838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890588" indent="-314325" defTabSz="83820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309688" indent="-314325" defTabSz="8382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728788" indent="-314325" defTabSz="8382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47888" indent="-314325" defTabSz="8382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605088" indent="-314325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62288" indent="-314325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19488" indent="-314325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76688" indent="-314325" defTabSz="838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indent="0"/>
            <a:r>
              <a:rPr lang="en-US" sz="2000" b="1" dirty="0" smtClean="0">
                <a:solidFill>
                  <a:srgbClr val="003A74"/>
                </a:solidFill>
                <a:latin typeface="Cambria" panose="02040503050406030204" pitchFamily="18" charset="0"/>
              </a:rPr>
              <a:t>References: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 </a:t>
            </a:r>
            <a:r>
              <a:rPr lang="ru-RU" sz="2000" dirty="0" err="1" smtClean="0">
                <a:solidFill>
                  <a:srgbClr val="003A74"/>
                </a:solidFill>
                <a:latin typeface="Cambria" panose="02040503050406030204" pitchFamily="18" charset="0"/>
              </a:rPr>
              <a:t>Raven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J.,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Raven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J. C., &amp;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Court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J. H. (1998).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Manual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for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Raven’s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Progressive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Matrices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and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Vocabulary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Scales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Section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5: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The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Mill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Hill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Vocabulary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Scale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San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Antonio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TX: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Harcourt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Assessment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003A74"/>
                </a:solidFill>
                <a:latin typeface="Cambria" panose="02040503050406030204" pitchFamily="18" charset="0"/>
              </a:rPr>
              <a:t>Raven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J.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Lessons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Learned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while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Developing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a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Romanian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Version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of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the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Mill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Hill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Vocabulary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Test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. (1998).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Manual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for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Raven’s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Progressive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Matrices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and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 smtClean="0">
                <a:solidFill>
                  <a:srgbClr val="003A74"/>
                </a:solidFill>
                <a:latin typeface="Cambria" panose="02040503050406030204" pitchFamily="18" charset="0"/>
              </a:rPr>
              <a:t>Vфocabulary</a:t>
            </a:r>
            <a:r>
              <a:rPr lang="ru-RU" sz="20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Scales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Chapter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6: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Lessons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from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Pilot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Analyses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of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Romanian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MHV. 160-172.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003A74"/>
                </a:solidFill>
                <a:latin typeface="Cambria" panose="02040503050406030204" pitchFamily="18" charset="0"/>
              </a:rPr>
              <a:t>Pietroski</a:t>
            </a:r>
            <a:r>
              <a:rPr lang="ru-RU" sz="20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P.,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Crain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S.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The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Language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Faculty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In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The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Handbook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of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Philosophy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of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Cognitive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Science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(E.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Margolis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R.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Samuels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and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S.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Stich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eds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.),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Oxford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University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Press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(2011). </a:t>
            </a:r>
            <a:endParaRPr lang="en-US" sz="20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003A74"/>
                </a:solidFill>
                <a:latin typeface="Cambria" panose="02040503050406030204" pitchFamily="18" charset="0"/>
              </a:rPr>
              <a:t>Pinker</a:t>
            </a:r>
            <a:r>
              <a:rPr lang="ru-RU" sz="20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S.,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Jackendoff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R.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The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Faculty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of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Language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: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What’s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Special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about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it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? (2005).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Cognition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95: 201-236. </a:t>
            </a:r>
            <a:endParaRPr lang="en-US" sz="20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err="1" smtClean="0">
                <a:solidFill>
                  <a:srgbClr val="003A74"/>
                </a:solidFill>
                <a:latin typeface="Cambria" panose="02040503050406030204" pitchFamily="18" charset="0"/>
              </a:rPr>
              <a:t>Hauser</a:t>
            </a:r>
            <a:r>
              <a:rPr lang="ru-RU" sz="20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M. D.,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Chomsky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N.,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Tecumseh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Fitch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W. (2002).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The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Faculty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of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Language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: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What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Is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It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Who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Has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It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,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and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How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Did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It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Evolve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? </a:t>
            </a:r>
            <a:r>
              <a:rPr lang="ru-RU" sz="2000" dirty="0" err="1">
                <a:solidFill>
                  <a:srgbClr val="003A74"/>
                </a:solidFill>
                <a:latin typeface="Cambria" panose="02040503050406030204" pitchFamily="18" charset="0"/>
              </a:rPr>
              <a:t>Science</a:t>
            </a:r>
            <a:r>
              <a:rPr lang="ru-RU" sz="2000" dirty="0">
                <a:solidFill>
                  <a:srgbClr val="003A74"/>
                </a:solidFill>
                <a:latin typeface="Cambria" panose="02040503050406030204" pitchFamily="18" charset="0"/>
              </a:rPr>
              <a:t> 298: 1569-1579. </a:t>
            </a:r>
            <a:endParaRPr lang="en-US" sz="2000" dirty="0" smtClean="0">
              <a:solidFill>
                <a:srgbClr val="003A74"/>
              </a:solidFill>
              <a:latin typeface="Cambria" panose="02040503050406030204" pitchFamily="18" charset="0"/>
            </a:endParaRPr>
          </a:p>
        </p:txBody>
      </p:sp>
      <p:sp>
        <p:nvSpPr>
          <p:cNvPr id="2322" name="Text Box 274"/>
          <p:cNvSpPr txBox="1">
            <a:spLocks noChangeArrowheads="1"/>
          </p:cNvSpPr>
          <p:nvPr/>
        </p:nvSpPr>
        <p:spPr bwMode="auto">
          <a:xfrm>
            <a:off x="16572183" y="39178085"/>
            <a:ext cx="5074786" cy="3625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57660" tIns="157660" rIns="157660" bIns="157660" anchor="ctr" anchorCtr="1"/>
          <a:lstStyle>
            <a:defPPr>
              <a:defRPr lang="en-US"/>
            </a:defPPr>
            <a:lvl1pPr defTabSz="4022725">
              <a:defRPr sz="4800" b="1">
                <a:solidFill>
                  <a:srgbClr val="006699"/>
                </a:solidFill>
                <a:latin typeface="Cambria" panose="02040503050406030204" pitchFamily="18" charset="0"/>
              </a:defRPr>
            </a:lvl1pPr>
            <a:lvl2pPr marL="419100" defTabSz="4022725"/>
            <a:lvl3pPr marL="838200" defTabSz="4022725"/>
            <a:lvl4pPr marL="1257300" defTabSz="4022725"/>
            <a:lvl5pPr marL="1676400" defTabSz="4022725"/>
            <a:lvl6pPr marL="2133600" defTabSz="4022725" fontAlgn="base">
              <a:spcBef>
                <a:spcPct val="0"/>
              </a:spcBef>
              <a:spcAft>
                <a:spcPct val="0"/>
              </a:spcAft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sz="3600" dirty="0"/>
              <a:t>Aleksandra </a:t>
            </a:r>
            <a:r>
              <a:rPr lang="en-US" sz="3600" dirty="0" err="1"/>
              <a:t>Nabiullina</a:t>
            </a:r>
            <a:endParaRPr lang="en-US" sz="3600" dirty="0"/>
          </a:p>
          <a:p>
            <a:r>
              <a:rPr lang="en-US" sz="3600" dirty="0"/>
              <a:t>Laboratory of Linguistic </a:t>
            </a:r>
            <a:endParaRPr lang="en-US" sz="3600" dirty="0" smtClean="0"/>
          </a:p>
          <a:p>
            <a:r>
              <a:rPr lang="en-US" sz="3600" dirty="0" smtClean="0"/>
              <a:t>Anthropology</a:t>
            </a:r>
            <a:r>
              <a:rPr lang="en-US" sz="3600" dirty="0"/>
              <a:t>,</a:t>
            </a:r>
          </a:p>
          <a:p>
            <a:r>
              <a:rPr lang="en-US" sz="3600" dirty="0"/>
              <a:t>Email: teachepreter@gmail.com</a:t>
            </a:r>
          </a:p>
          <a:p>
            <a:r>
              <a:rPr lang="en-US" sz="3600" dirty="0"/>
              <a:t>Phone: +79234017445</a:t>
            </a:r>
          </a:p>
          <a:p>
            <a:endParaRPr lang="ru-RU" sz="3600" dirty="0"/>
          </a:p>
        </p:txBody>
      </p:sp>
      <p:pic>
        <p:nvPicPr>
          <p:cNvPr id="32" name="Рисунок 2" descr="Описание: C:\Users\user\Desktop\uLogo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49" y="638530"/>
            <a:ext cx="4767352" cy="5780881"/>
          </a:xfrm>
          <a:prstGeom prst="rect">
            <a:avLst/>
          </a:prstGeom>
          <a:noFill/>
        </p:spPr>
      </p:pic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91905"/>
              </p:ext>
            </p:extLst>
          </p:nvPr>
        </p:nvGraphicFramePr>
        <p:xfrm>
          <a:off x="21352712" y="23473583"/>
          <a:ext cx="7627450" cy="2785344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813725"/>
                <a:gridCol w="3813725"/>
              </a:tblGrid>
              <a:tr h="696336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003A74"/>
                          </a:solidFill>
                          <a:latin typeface="Cambria" panose="02040503050406030204" pitchFamily="18" charset="0"/>
                        </a:rPr>
                        <a:t>STIMULUS</a:t>
                      </a:r>
                      <a:endParaRPr lang="ru-RU" sz="3600" b="1" dirty="0">
                        <a:solidFill>
                          <a:srgbClr val="003A74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96336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3A74"/>
                          </a:solidFill>
                          <a:latin typeface="Cambria" panose="02040503050406030204" pitchFamily="18" charset="0"/>
                        </a:rPr>
                        <a:t>DISTRACTER</a:t>
                      </a:r>
                      <a:endParaRPr lang="ru-RU" sz="3600" b="1" dirty="0">
                        <a:solidFill>
                          <a:srgbClr val="003A74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3A74"/>
                          </a:solidFill>
                          <a:latin typeface="Cambria" panose="02040503050406030204" pitchFamily="18" charset="0"/>
                        </a:rPr>
                        <a:t>DISTRACTER</a:t>
                      </a:r>
                      <a:endParaRPr lang="ru-RU" sz="3600" b="1" dirty="0">
                        <a:solidFill>
                          <a:srgbClr val="003A74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6336">
                <a:tc>
                  <a:txBody>
                    <a:bodyPr/>
                    <a:lstStyle/>
                    <a:p>
                      <a:r>
                        <a:rPr lang="en-US" sz="3600" b="1" i="1" dirty="0" smtClean="0">
                          <a:solidFill>
                            <a:srgbClr val="003A74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</a:rPr>
                        <a:t>SYNONYM</a:t>
                      </a:r>
                      <a:endParaRPr lang="ru-RU" sz="3600" b="1" i="1" dirty="0">
                        <a:solidFill>
                          <a:srgbClr val="003A74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3A74"/>
                          </a:solidFill>
                          <a:latin typeface="Cambria" panose="02040503050406030204" pitchFamily="18" charset="0"/>
                        </a:rPr>
                        <a:t>DISTRACTER</a:t>
                      </a:r>
                      <a:endParaRPr lang="ru-RU" sz="3600" b="1" dirty="0">
                        <a:solidFill>
                          <a:srgbClr val="003A74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6336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3A74"/>
                          </a:solidFill>
                          <a:latin typeface="Cambria" panose="02040503050406030204" pitchFamily="18" charset="0"/>
                        </a:rPr>
                        <a:t>DISTRACTER</a:t>
                      </a:r>
                      <a:endParaRPr lang="ru-RU" sz="3600" b="1" dirty="0">
                        <a:solidFill>
                          <a:srgbClr val="003A74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3A74"/>
                          </a:solidFill>
                          <a:latin typeface="Cambria" panose="02040503050406030204" pitchFamily="18" charset="0"/>
                        </a:rPr>
                        <a:t>DISTRACTER</a:t>
                      </a:r>
                      <a:endParaRPr lang="ru-RU" sz="3600" b="1" dirty="0">
                        <a:solidFill>
                          <a:srgbClr val="003A74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438574" y="21821793"/>
            <a:ext cx="111527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anose="02040503050406030204" pitchFamily="18" charset="0"/>
              </a:rPr>
              <a:t>Table 1. Comparison of the English and </a:t>
            </a:r>
          </a:p>
          <a:p>
            <a:r>
              <a:rPr lang="en-US" sz="2800" dirty="0" smtClean="0">
                <a:latin typeface="Cambria" panose="02040503050406030204" pitchFamily="18" charset="0"/>
              </a:rPr>
              <a:t>Russian versions</a:t>
            </a:r>
            <a:endParaRPr lang="ru-RU" sz="2800" dirty="0">
              <a:latin typeface="Cambria" panose="0204050305040603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550312" y="22052024"/>
            <a:ext cx="1115271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mbria" panose="02040503050406030204" pitchFamily="18" charset="0"/>
              </a:rPr>
              <a:t>Figure 1. Word grouping in the scale</a:t>
            </a:r>
            <a:endParaRPr lang="ru-RU" sz="2800" dirty="0">
              <a:latin typeface="Cambria" panose="0204050305040603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01" y="12992171"/>
            <a:ext cx="8572500" cy="85725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0006" y="34975101"/>
            <a:ext cx="9181021" cy="34163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The </a:t>
            </a:r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results of the research </a:t>
            </a:r>
            <a:r>
              <a:rPr lang="en-US" sz="3600" dirty="0" smtClean="0">
                <a:solidFill>
                  <a:srgbClr val="003A74"/>
                </a:solidFill>
                <a:latin typeface="Cambria" panose="02040503050406030204" pitchFamily="18" charset="0"/>
              </a:rPr>
              <a:t>will allow </a:t>
            </a:r>
            <a:r>
              <a:rPr lang="en-US" sz="3600" dirty="0">
                <a:solidFill>
                  <a:srgbClr val="003A74"/>
                </a:solidFill>
                <a:latin typeface="Cambria" panose="02040503050406030204" pitchFamily="18" charset="0"/>
              </a:rPr>
              <a:t>us to design a test that can provide information on several aspects of the language and measure individual and averaged language ability of native speakers and those who study Russian as L2. </a:t>
            </a:r>
            <a:endParaRPr lang="ru-RU" sz="3600" dirty="0">
              <a:solidFill>
                <a:srgbClr val="003A74"/>
              </a:solidFill>
              <a:latin typeface="Cambria" panose="020405030504060302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55401" y="6847681"/>
            <a:ext cx="27251877" cy="0"/>
          </a:xfrm>
          <a:prstGeom prst="line">
            <a:avLst/>
          </a:prstGeom>
          <a:ln w="127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3417213" y="39284685"/>
            <a:ext cx="6858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6699"/>
                </a:solidFill>
                <a:latin typeface="Cambria" panose="02040503050406030204" pitchFamily="18" charset="0"/>
              </a:rPr>
              <a:t>Zoya</a:t>
            </a:r>
            <a:r>
              <a:rPr lang="en-US" sz="3600" b="1" dirty="0">
                <a:solidFill>
                  <a:srgbClr val="006699"/>
                </a:solidFill>
                <a:latin typeface="Cambria" panose="02040503050406030204" pitchFamily="18" charset="0"/>
              </a:rPr>
              <a:t> </a:t>
            </a:r>
            <a:r>
              <a:rPr lang="en-US" sz="3600" b="1" dirty="0" err="1">
                <a:solidFill>
                  <a:srgbClr val="006699"/>
                </a:solidFill>
                <a:latin typeface="Cambria" panose="02040503050406030204" pitchFamily="18" charset="0"/>
              </a:rPr>
              <a:t>Rezanova</a:t>
            </a:r>
            <a:endParaRPr lang="en-US" sz="3600" b="1" dirty="0">
              <a:solidFill>
                <a:srgbClr val="006699"/>
              </a:solidFill>
              <a:latin typeface="Cambria" panose="02040503050406030204" pitchFamily="18" charset="0"/>
            </a:endParaRPr>
          </a:p>
          <a:p>
            <a:r>
              <a:rPr lang="en-US" sz="3600" b="1" dirty="0">
                <a:solidFill>
                  <a:srgbClr val="006699"/>
                </a:solidFill>
                <a:latin typeface="Cambria" panose="02040503050406030204" pitchFamily="18" charset="0"/>
              </a:rPr>
              <a:t>Laboratory of Linguistic Anthropology</a:t>
            </a:r>
          </a:p>
          <a:p>
            <a:r>
              <a:rPr lang="en-US" sz="3600" b="1" dirty="0">
                <a:solidFill>
                  <a:srgbClr val="006699"/>
                </a:solidFill>
                <a:latin typeface="Cambria" panose="02040503050406030204" pitchFamily="18" charset="0"/>
              </a:rPr>
              <a:t>Email: rezanovazi@mail.ru </a:t>
            </a:r>
          </a:p>
          <a:p>
            <a:r>
              <a:rPr lang="en-US" sz="3600" b="1" dirty="0">
                <a:solidFill>
                  <a:srgbClr val="006699"/>
                </a:solidFill>
                <a:latin typeface="Cambria" panose="02040503050406030204" pitchFamily="18" charset="0"/>
              </a:rPr>
              <a:t>Phone: +79039522347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0347" y="39284685"/>
            <a:ext cx="91930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  <a:latin typeface="Cambria" panose="02040503050406030204" pitchFamily="18" charset="0"/>
              </a:rPr>
              <a:t>Acknowledgment: Research is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supported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by</a:t>
            </a:r>
            <a:r>
              <a:rPr lang="en-US" sz="3600" dirty="0">
                <a:solidFill>
                  <a:srgbClr val="0070C0"/>
                </a:solidFill>
                <a:latin typeface="Cambria" panose="02040503050406030204" pitchFamily="18" charset="0"/>
              </a:rPr>
              <a:t> the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Ministry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of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Education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and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Science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of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the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Russian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Federation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[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grant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ru-RU" sz="3600" dirty="0" err="1">
                <a:solidFill>
                  <a:srgbClr val="0070C0"/>
                </a:solidFill>
                <a:latin typeface="Cambria" panose="02040503050406030204" pitchFamily="18" charset="0"/>
              </a:rPr>
              <a:t>number</a:t>
            </a:r>
            <a:r>
              <a:rPr lang="ru-RU" sz="3600" dirty="0">
                <a:solidFill>
                  <a:srgbClr val="0070C0"/>
                </a:solidFill>
                <a:latin typeface="Cambria" panose="02040503050406030204" pitchFamily="18" charset="0"/>
              </a:rPr>
              <a:t> 14.Y26.31.0014].</a:t>
            </a:r>
          </a:p>
        </p:txBody>
      </p:sp>
      <p:sp>
        <p:nvSpPr>
          <p:cNvPr id="39" name="Text Box 198"/>
          <p:cNvSpPr txBox="1">
            <a:spLocks noChangeArrowheads="1"/>
          </p:cNvSpPr>
          <p:nvPr/>
        </p:nvSpPr>
        <p:spPr bwMode="auto">
          <a:xfrm>
            <a:off x="10558562" y="39284685"/>
            <a:ext cx="6878341" cy="8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57660" tIns="157660" rIns="157660" bIns="157660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800" b="1" dirty="0" smtClean="0">
                <a:solidFill>
                  <a:srgbClr val="006699"/>
                </a:solidFill>
                <a:latin typeface="Cambria" panose="02040503050406030204" pitchFamily="18" charset="0"/>
              </a:rPr>
              <a:t>CONTACT</a:t>
            </a:r>
            <a:endParaRPr lang="en-US" sz="4800" b="1" dirty="0">
              <a:solidFill>
                <a:srgbClr val="006699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622862"/>
              </p:ext>
            </p:extLst>
          </p:nvPr>
        </p:nvGraphicFramePr>
        <p:xfrm>
          <a:off x="10565574" y="11614875"/>
          <a:ext cx="19081650" cy="11418667"/>
        </p:xfrm>
        <a:graphic>
          <a:graphicData uri="http://schemas.openxmlformats.org/drawingml/2006/table">
            <a:tbl>
              <a:tblPr firstRow="1" bandRow="1"/>
              <a:tblGrid>
                <a:gridCol w="2774849"/>
                <a:gridCol w="8077200"/>
                <a:gridCol w="8229601"/>
              </a:tblGrid>
              <a:tr h="1152488"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Original</a:t>
                      </a:r>
                      <a:r>
                        <a:rPr lang="en-US" sz="48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 Version 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Russian Version </a:t>
                      </a:r>
                      <a:endParaRPr lang="ru-RU" sz="48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115248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STAGE</a:t>
                      </a:r>
                      <a:r>
                        <a:rPr lang="en-US" sz="3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 1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500 words from Concise Oxford English Dictionary </a:t>
                      </a:r>
                      <a:endParaRPr lang="ru-RU" sz="3600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500 words from Small Academic Dictionary </a:t>
                      </a:r>
                      <a:endParaRPr lang="ru-RU" sz="3600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5248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STAGE 2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Expertise (children)</a:t>
                      </a:r>
                      <a:endParaRPr lang="ru-RU" sz="3600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500 words from Frequency Dictionary of Russian </a:t>
                      </a:r>
                    </a:p>
                  </a:txBody>
                  <a:tcPr/>
                </a:tc>
              </a:tr>
              <a:tr h="115248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STAGE 3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150 words from Roget’s Thesaurus </a:t>
                      </a:r>
                      <a:endParaRPr lang="ru-RU" sz="3600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  <a:p>
                      <a:endParaRPr lang="ru-RU" sz="3600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Expertise (linguists/adults) </a:t>
                      </a:r>
                    </a:p>
                  </a:txBody>
                  <a:tcPr/>
                </a:tc>
              </a:tr>
              <a:tr h="115248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STAGE 4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112 words </a:t>
                      </a:r>
                      <a:endParaRPr lang="ru-RU" sz="3600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154</a:t>
                      </a:r>
                      <a:r>
                        <a:rPr lang="en-US" sz="3600" kern="1200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words </a:t>
                      </a:r>
                      <a:endParaRPr lang="en-US" sz="3600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5248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STAGE 5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Arrangement by frequency and difficulty (Fig.</a:t>
                      </a:r>
                      <a:r>
                        <a:rPr lang="en-US" sz="3600" kern="1200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 1)</a:t>
                      </a:r>
                      <a:endParaRPr lang="ru-RU" sz="3600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Arrangement</a:t>
                      </a:r>
                      <a:r>
                        <a:rPr lang="en-US" sz="3600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 into 4 groups of 38 and 39 words 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865115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STAGE 6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Preliminary testing </a:t>
                      </a:r>
                      <a:endParaRPr lang="ru-RU" sz="3600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34586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Preliminary testing </a:t>
                      </a:r>
                      <a:endParaRPr lang="ru-RU" sz="3600" kern="1200" dirty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5248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STAGE 7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Modification </a:t>
                      </a:r>
                      <a:endParaRPr lang="ru-RU" sz="3600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Modification (on-going)</a:t>
                      </a:r>
                      <a:endParaRPr lang="ru-RU" sz="3600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115248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STAGE</a:t>
                      </a:r>
                      <a:r>
                        <a:rPr lang="en-US" sz="3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 8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Testing </a:t>
                      </a:r>
                      <a:endParaRPr lang="ru-RU" sz="3600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1152488"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FINAL</a:t>
                      </a:r>
                      <a:r>
                        <a:rPr lang="en-US" sz="3600" b="1" baseline="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</a:rPr>
                        <a:t> STAGE</a:t>
                      </a:r>
                      <a:endParaRPr lang="ru-RU" sz="3600" b="1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kern="1200" dirty="0" smtClean="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</a:rPr>
                        <a:t>88 words </a:t>
                      </a:r>
                      <a:endParaRPr lang="ru-RU" sz="3600" kern="120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>
                        <a:solidFill>
                          <a:srgbClr val="00206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92" t="6344" r="11946" b="9186"/>
          <a:stretch/>
        </p:blipFill>
        <p:spPr>
          <a:xfrm>
            <a:off x="13494532" y="11614875"/>
            <a:ext cx="1091513" cy="1126723"/>
          </a:xfrm>
          <a:prstGeom prst="ellipse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7026" y="11686313"/>
            <a:ext cx="1071563" cy="1071563"/>
          </a:xfrm>
          <a:prstGeom prst="ellipse">
            <a:avLst/>
          </a:prstGeom>
        </p:spPr>
      </p:pic>
      <p:cxnSp>
        <p:nvCxnSpPr>
          <p:cNvPr id="40" name="Прямая соединительная линия 39"/>
          <p:cNvCxnSpPr/>
          <p:nvPr/>
        </p:nvCxnSpPr>
        <p:spPr>
          <a:xfrm>
            <a:off x="1296676" y="38923322"/>
            <a:ext cx="27251877" cy="0"/>
          </a:xfrm>
          <a:prstGeom prst="line">
            <a:avLst/>
          </a:prstGeom>
          <a:ln w="12700">
            <a:solidFill>
              <a:srgbClr val="007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352712" y="26331103"/>
            <a:ext cx="3911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Figure 1. Word grouping</a:t>
            </a:r>
            <a:endParaRPr lang="ru-RU" sz="28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422698" y="30545945"/>
            <a:ext cx="9663549" cy="587853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Google-forms</a:t>
            </a: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confirmed that selected words are known to people whose language faculty is thought to be fully developed. </a:t>
            </a:r>
            <a:endParaRPr lang="en-US" sz="3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Preliminary </a:t>
            </a: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processing in </a:t>
            </a:r>
            <a:r>
              <a:rPr lang="en-US" sz="3600" b="1" dirty="0">
                <a:solidFill>
                  <a:srgbClr val="00B0F0"/>
                </a:solidFill>
                <a:latin typeface="Cambria" panose="02040503050406030204" pitchFamily="18" charset="0"/>
              </a:rPr>
              <a:t>Excel</a:t>
            </a: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illustrated </a:t>
            </a: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the completeness of each set individually and in groups. </a:t>
            </a:r>
            <a:endParaRPr lang="en-US" sz="3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endParaRPr lang="en-US" sz="3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                        Fisher test measured and compared the number of correct answers in two groups. </a:t>
            </a: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endParaRPr lang="en-US" sz="1600" dirty="0" smtClean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pic>
        <p:nvPicPr>
          <p:cNvPr id="1028" name="Picture 4" descr="RStudio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934" y="34101600"/>
            <a:ext cx="2293044" cy="80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0633660" y="28001561"/>
            <a:ext cx="8875941" cy="84023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Most selected words manifested their testing ability</a:t>
            </a: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. </a:t>
            </a: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However, According to Fisher test </a:t>
            </a:r>
            <a:r>
              <a:rPr lang="en-US" sz="3600" b="1" dirty="0">
                <a:solidFill>
                  <a:srgbClr val="00B0F0"/>
                </a:solidFill>
                <a:latin typeface="Cambria" panose="02040503050406030204" pitchFamily="18" charset="0"/>
              </a:rPr>
              <a:t>1/3 needs </a:t>
            </a:r>
            <a:r>
              <a:rPr lang="en-US" sz="3600" b="1" dirty="0" smtClean="0">
                <a:solidFill>
                  <a:srgbClr val="00B0F0"/>
                </a:solidFill>
                <a:latin typeface="Cambria" panose="02040503050406030204" pitchFamily="18" charset="0"/>
              </a:rPr>
              <a:t>reviewing </a:t>
            </a:r>
            <a:r>
              <a:rPr lang="en-US" sz="3600" dirty="0" smtClean="0">
                <a:solidFill>
                  <a:srgbClr val="002060"/>
                </a:solidFill>
                <a:latin typeface="Cambria" panose="02040503050406030204" pitchFamily="18" charset="0"/>
              </a:rPr>
              <a:t>and </a:t>
            </a: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further testing since it does not reveal any differences between two groups of respondents. </a:t>
            </a: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Words </a:t>
            </a:r>
            <a:r>
              <a:rPr lang="en-US" sz="3600" b="1" dirty="0">
                <a:solidFill>
                  <a:srgbClr val="00B0F0"/>
                </a:solidFill>
                <a:latin typeface="Cambria" panose="02040503050406030204" pitchFamily="18" charset="0"/>
              </a:rPr>
              <a:t>need to be arranged by frequency</a:t>
            </a: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, distracters and synonyms need reviewing since they also differ from stimuli in frequency, difficulty, or length, which was obligatory in the original version. </a:t>
            </a:r>
          </a:p>
          <a:p>
            <a:r>
              <a:rPr lang="en-US" sz="3600" b="1" dirty="0">
                <a:solidFill>
                  <a:srgbClr val="00B0F0"/>
                </a:solidFill>
                <a:latin typeface="Cambria" panose="02040503050406030204" pitchFamily="18" charset="0"/>
              </a:rPr>
              <a:t>Sample</a:t>
            </a: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 </a:t>
            </a:r>
            <a:r>
              <a:rPr lang="en-US" sz="3600" b="1" dirty="0">
                <a:solidFill>
                  <a:srgbClr val="00B0F0"/>
                </a:solidFill>
                <a:latin typeface="Cambria" panose="02040503050406030204" pitchFamily="18" charset="0"/>
              </a:rPr>
              <a:t>needs increasing </a:t>
            </a:r>
            <a:r>
              <a:rPr lang="en-US" sz="3600" dirty="0">
                <a:solidFill>
                  <a:srgbClr val="002060"/>
                </a:solidFill>
                <a:latin typeface="Cambria" panose="02040503050406030204" pitchFamily="18" charset="0"/>
              </a:rPr>
              <a:t>the number of respondents and age difference to obtain data that are more accurate. </a:t>
            </a:r>
          </a:p>
          <a:p>
            <a:pPr defTabSz="3027127" fontAlgn="auto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3" name="Text Box 198"/>
          <p:cNvSpPr txBox="1">
            <a:spLocks noChangeArrowheads="1"/>
          </p:cNvSpPr>
          <p:nvPr/>
        </p:nvSpPr>
        <p:spPr bwMode="auto">
          <a:xfrm>
            <a:off x="1850138" y="33903531"/>
            <a:ext cx="6878341" cy="82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57660" tIns="157660" rIns="157660" bIns="157660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6000" b="1" dirty="0" smtClean="0">
                <a:solidFill>
                  <a:srgbClr val="0070C0"/>
                </a:solidFill>
                <a:latin typeface="Cambria" panose="02040503050406030204" pitchFamily="18" charset="0"/>
              </a:rPr>
              <a:t>RESULTS</a:t>
            </a:r>
            <a:endParaRPr lang="en-US" sz="6000" b="1" dirty="0">
              <a:solidFill>
                <a:srgbClr val="0070C0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6">
      <a:dk1>
        <a:srgbClr val="FFFFFF"/>
      </a:dk1>
      <a:lt1>
        <a:sysClr val="window" lastClr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4293</TotalTime>
  <Words>622</Words>
  <Application>Microsoft Office PowerPoint</Application>
  <PresentationFormat>Произвольный</PresentationFormat>
  <Paragraphs>110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Презентация PowerPoint</vt:lpstr>
    </vt:vector>
  </TitlesOfParts>
  <Company>Genigraphics 800.790.4001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1m x 1m</dc:title>
  <dc:creator>Genigraphics 800.790.4001</dc:creator>
  <dc:description>To order poster prints visit us at www.genigraphics.com</dc:description>
  <cp:lastModifiedBy>use</cp:lastModifiedBy>
  <cp:revision>90</cp:revision>
  <dcterms:created xsi:type="dcterms:W3CDTF">2008-05-03T03:01:56Z</dcterms:created>
  <dcterms:modified xsi:type="dcterms:W3CDTF">2017-09-07T15:09:05Z</dcterms:modified>
</cp:coreProperties>
</file>