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7" r:id="rId2"/>
    <p:sldId id="261" r:id="rId3"/>
    <p:sldId id="265" r:id="rId4"/>
    <p:sldId id="266" r:id="rId5"/>
    <p:sldId id="262" r:id="rId6"/>
    <p:sldId id="263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6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4" d="100"/>
          <a:sy n="84" d="100"/>
        </p:scale>
        <p:origin x="44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5A58A-D487-4C8B-8AB7-DD3BB4E27805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7496-D497-4B2D-864E-1752345ED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24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шабл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74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93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5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37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83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9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53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52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00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5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50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15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6242" cy="5281863"/>
          </a:xfrm>
          <a:prstGeom prst="rect">
            <a:avLst/>
          </a:prstGeom>
        </p:spPr>
      </p:pic>
      <p:sp>
        <p:nvSpPr>
          <p:cNvPr id="11" name="Shape 179"/>
          <p:cNvSpPr txBox="1">
            <a:spLocks/>
          </p:cNvSpPr>
          <p:nvPr/>
        </p:nvSpPr>
        <p:spPr>
          <a:xfrm>
            <a:off x="5717136" y="5393545"/>
            <a:ext cx="6378614" cy="1508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r>
              <a:rPr lang="en-GB" sz="1800" b="1" dirty="0" smtClean="0">
                <a:solidFill>
                  <a:srgbClr val="000000"/>
                </a:solidFill>
              </a:rPr>
              <a:t>The influence of grammatical gender on the conceptualization of objects by </a:t>
            </a:r>
            <a:r>
              <a:rPr lang="en-US" sz="1800" b="1" dirty="0" smtClean="0">
                <a:solidFill>
                  <a:srgbClr val="000000"/>
                </a:solidFill>
              </a:rPr>
              <a:t>R</a:t>
            </a:r>
            <a:r>
              <a:rPr lang="en-GB" sz="1800" b="1" dirty="0" err="1" smtClean="0">
                <a:solidFill>
                  <a:srgbClr val="000000"/>
                </a:solidFill>
              </a:rPr>
              <a:t>ussian</a:t>
            </a:r>
            <a:r>
              <a:rPr lang="en-GB" sz="1800" b="1" dirty="0" smtClean="0">
                <a:solidFill>
                  <a:srgbClr val="000000"/>
                </a:solidFill>
              </a:rPr>
              <a:t>-Spanish bilinguals and native Russian speakers</a:t>
            </a:r>
          </a:p>
          <a:p>
            <a:pPr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r>
              <a:rPr lang="en-GB" sz="1600" i="1" dirty="0" smtClean="0">
                <a:solidFill>
                  <a:srgbClr val="000000"/>
                </a:solidFill>
              </a:rPr>
              <a:t>Lisa </a:t>
            </a:r>
            <a:r>
              <a:rPr lang="en-GB" sz="1600" i="1" dirty="0" err="1">
                <a:solidFill>
                  <a:srgbClr val="000000"/>
                </a:solidFill>
              </a:rPr>
              <a:t>Yershova</a:t>
            </a:r>
            <a:endParaRPr lang="en-GB" sz="1600" i="1" dirty="0">
              <a:solidFill>
                <a:srgbClr val="000000"/>
              </a:solidFill>
            </a:endParaRPr>
          </a:p>
          <a:p>
            <a:pPr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r>
              <a:rPr lang="en-GB" sz="1600" i="1" dirty="0">
                <a:solidFill>
                  <a:srgbClr val="000000"/>
                </a:solidFill>
              </a:rPr>
              <a:t>Laboratory of Linguistic Anthropology</a:t>
            </a:r>
          </a:p>
          <a:p>
            <a:pPr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endParaRPr lang="en-US" sz="1600" i="1" dirty="0" smtClean="0">
              <a:solidFill>
                <a:srgbClr val="00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41" y="5410637"/>
            <a:ext cx="2092476" cy="117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6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10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838200" y="581114"/>
            <a:ext cx="4750750" cy="5595849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Instruction for participants*</a:t>
            </a:r>
            <a:r>
              <a:rPr lang="ru-RU" b="1" dirty="0" smtClean="0"/>
              <a:t>: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“</a:t>
            </a:r>
            <a:r>
              <a:rPr lang="en-US" sz="2400" dirty="0"/>
              <a:t>You will see pairs of pictures on the screen. In each pair, there will be a picture of a person and a picture of an object or animal. Your task is to tell us how similar you think the two things being depicted are on the scale from 1 to 7 (1=not similar and 7=very similar). Please use the whole scale (give some 1's and some 7's and some of all the numbers in-between</a:t>
            </a:r>
            <a:r>
              <a:rPr lang="en-US" sz="2400" dirty="0" smtClean="0"/>
              <a:t>)”.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1800" i="1" dirty="0" smtClean="0"/>
              <a:t>*the instruction was given in Russian</a:t>
            </a:r>
            <a:endParaRPr lang="ru-RU" sz="1800" i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786" y="5922024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14"/>
          <p:cNvSpPr/>
          <p:nvPr/>
        </p:nvSpPr>
        <p:spPr>
          <a:xfrm>
            <a:off x="1369440" y="5925479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influence of grammatical gender on the conceptualization of objects by Russian-Spanish bilinguals and native Russian speakers</a:t>
            </a:r>
          </a:p>
        </p:txBody>
      </p:sp>
      <p:pic>
        <p:nvPicPr>
          <p:cNvPr id="8" name="Рисунок 8" descr="D:\Лиза\Texts\штуки по учебе и работе\обзоры литературы, презентации, планы\3snail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5364" y="631238"/>
            <a:ext cx="5867401" cy="5244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949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Materials</a:t>
            </a:r>
            <a:endParaRPr lang="en-GB" sz="5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11</a:t>
            </a:fld>
            <a:endParaRPr lang="ru-RU"/>
          </a:p>
        </p:txBody>
      </p:sp>
      <p:pic>
        <p:nvPicPr>
          <p:cNvPr id="5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786" y="5922024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4"/>
          <p:cNvSpPr/>
          <p:nvPr/>
        </p:nvSpPr>
        <p:spPr>
          <a:xfrm>
            <a:off x="1369440" y="5925479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influence of grammatical gender on the conceptualization of objects by Russian-Spanish bilinguals and native Russian speakers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838200" y="1656292"/>
            <a:ext cx="4645152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M in Russian, F in Spanish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8" name="Объект 5"/>
          <p:cNvSpPr>
            <a:spLocks noGrp="1"/>
          </p:cNvSpPr>
          <p:nvPr>
            <p:ph sz="half" idx="4294967295"/>
          </p:nvPr>
        </p:nvSpPr>
        <p:spPr>
          <a:xfrm>
            <a:off x="912315" y="2222620"/>
            <a:ext cx="4645152" cy="3352800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/>
          <a:p>
            <a:r>
              <a:rPr lang="ru-RU" dirty="0"/>
              <a:t>стул – </a:t>
            </a:r>
            <a:r>
              <a:rPr lang="es-ES" dirty="0"/>
              <a:t>la sill</a:t>
            </a: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(chair)</a:t>
            </a:r>
          </a:p>
          <a:p>
            <a:r>
              <a:rPr lang="ru-RU" dirty="0"/>
              <a:t>велосипед – </a:t>
            </a:r>
            <a:r>
              <a:rPr lang="es-ES" dirty="0"/>
              <a:t>la </a:t>
            </a:r>
            <a:r>
              <a:rPr lang="es-ES" dirty="0" smtClean="0"/>
              <a:t>biciclet</a:t>
            </a:r>
            <a:r>
              <a:rPr lang="es-ES" dirty="0" smtClean="0">
                <a:solidFill>
                  <a:srgbClr val="FF0000"/>
                </a:solidFill>
              </a:rPr>
              <a:t>a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(bicycle)</a:t>
            </a:r>
          </a:p>
          <a:p>
            <a:r>
              <a:rPr lang="ru-RU" dirty="0"/>
              <a:t>дом – </a:t>
            </a:r>
            <a:r>
              <a:rPr lang="es-ES" dirty="0"/>
              <a:t>la cas</a:t>
            </a:r>
            <a:r>
              <a:rPr lang="es-ES" dirty="0">
                <a:solidFill>
                  <a:srgbClr val="FF0000"/>
                </a:solidFill>
              </a:rPr>
              <a:t>a</a:t>
            </a:r>
            <a:r>
              <a:rPr lang="es-ES" dirty="0"/>
              <a:t>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(house)</a:t>
            </a:r>
          </a:p>
          <a:p>
            <a:r>
              <a:rPr lang="ru-RU" dirty="0"/>
              <a:t>якорь – </a:t>
            </a:r>
            <a:r>
              <a:rPr lang="es-ES" dirty="0"/>
              <a:t>la </a:t>
            </a:r>
            <a:r>
              <a:rPr lang="es-ES" dirty="0" smtClean="0"/>
              <a:t>áncor</a:t>
            </a:r>
            <a:r>
              <a:rPr lang="es-ES" dirty="0" smtClean="0">
                <a:solidFill>
                  <a:srgbClr val="FF0000"/>
                </a:solidFill>
              </a:rPr>
              <a:t>a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(anchor)</a:t>
            </a:r>
          </a:p>
          <a:p>
            <a:r>
              <a:rPr lang="ru-RU" dirty="0"/>
              <a:t>муравей – </a:t>
            </a:r>
            <a:r>
              <a:rPr lang="es-ES" dirty="0"/>
              <a:t>la </a:t>
            </a:r>
            <a:r>
              <a:rPr lang="es-ES" dirty="0" smtClean="0"/>
              <a:t>hormig</a:t>
            </a:r>
            <a:r>
              <a:rPr lang="es-ES" dirty="0" smtClean="0">
                <a:solidFill>
                  <a:srgbClr val="FF0000"/>
                </a:solidFill>
              </a:rPr>
              <a:t>a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(ant)</a:t>
            </a:r>
          </a:p>
          <a:p>
            <a:r>
              <a:rPr lang="ru-RU" dirty="0"/>
              <a:t>лист – </a:t>
            </a:r>
            <a:r>
              <a:rPr lang="es-ES" dirty="0"/>
              <a:t>la </a:t>
            </a:r>
            <a:r>
              <a:rPr lang="es-ES" dirty="0" smtClean="0"/>
              <a:t>hoj</a:t>
            </a:r>
            <a:r>
              <a:rPr lang="es-ES" dirty="0" smtClean="0">
                <a:solidFill>
                  <a:srgbClr val="FF0000"/>
                </a:solidFill>
              </a:rPr>
              <a:t>a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(leaf)</a:t>
            </a:r>
          </a:p>
          <a:p>
            <a:r>
              <a:rPr lang="ru-RU" dirty="0"/>
              <a:t>колокольчик – </a:t>
            </a:r>
            <a:r>
              <a:rPr lang="es-ES" dirty="0"/>
              <a:t>la </a:t>
            </a:r>
            <a:r>
              <a:rPr lang="es-ES" dirty="0" smtClean="0"/>
              <a:t>campanill</a:t>
            </a:r>
            <a:r>
              <a:rPr lang="es-ES" dirty="0" smtClean="0">
                <a:solidFill>
                  <a:srgbClr val="FF0000"/>
                </a:solidFill>
              </a:rPr>
              <a:t>a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(bell)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6288024" y="1690688"/>
            <a:ext cx="4645152" cy="762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F in Russian, M in Spanish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10" name="Объект 5"/>
          <p:cNvSpPr>
            <a:spLocks noGrp="1"/>
          </p:cNvSpPr>
          <p:nvPr>
            <p:ph sz="quarter" idx="4294967295"/>
          </p:nvPr>
        </p:nvSpPr>
        <p:spPr>
          <a:xfrm>
            <a:off x="6288024" y="2225172"/>
            <a:ext cx="4645152" cy="3352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z="2600" dirty="0"/>
              <a:t>вилк</a:t>
            </a:r>
            <a:r>
              <a:rPr lang="ru-RU" sz="2600" dirty="0">
                <a:solidFill>
                  <a:srgbClr val="FF0000"/>
                </a:solidFill>
              </a:rPr>
              <a:t>а</a:t>
            </a:r>
            <a:r>
              <a:rPr lang="ru-RU" sz="2600" dirty="0"/>
              <a:t> – </a:t>
            </a:r>
            <a:r>
              <a:rPr lang="es-ES" sz="2600" dirty="0"/>
              <a:t>el </a:t>
            </a:r>
            <a:r>
              <a:rPr lang="es-ES" sz="2600" dirty="0" smtClean="0"/>
              <a:t>tenedor </a:t>
            </a:r>
            <a:r>
              <a:rPr lang="es-ES" sz="2600" dirty="0" smtClean="0">
                <a:solidFill>
                  <a:schemeClr val="accent1">
                    <a:lumMod val="75000"/>
                  </a:schemeClr>
                </a:solidFill>
              </a:rPr>
              <a:t>(fork)</a:t>
            </a:r>
          </a:p>
          <a:p>
            <a:r>
              <a:rPr lang="ru-RU" sz="2600" dirty="0"/>
              <a:t>книг</a:t>
            </a:r>
            <a:r>
              <a:rPr lang="ru-RU" sz="2600" dirty="0">
                <a:solidFill>
                  <a:srgbClr val="FF0000"/>
                </a:solidFill>
              </a:rPr>
              <a:t>а</a:t>
            </a:r>
            <a:r>
              <a:rPr lang="ru-RU" sz="2600" dirty="0"/>
              <a:t> – </a:t>
            </a:r>
            <a:r>
              <a:rPr lang="en-US" sz="2600" dirty="0"/>
              <a:t>el </a:t>
            </a:r>
            <a:r>
              <a:rPr lang="en-US" sz="2600" dirty="0" err="1"/>
              <a:t>libro</a:t>
            </a:r>
            <a:r>
              <a:rPr lang="en-US" sz="2600" dirty="0"/>
              <a:t> 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(book)</a:t>
            </a:r>
          </a:p>
          <a:p>
            <a:r>
              <a:rPr lang="ru-RU" sz="2600" dirty="0"/>
              <a:t>улитк</a:t>
            </a:r>
            <a:r>
              <a:rPr lang="ru-RU" sz="2600" dirty="0">
                <a:solidFill>
                  <a:srgbClr val="FF0000"/>
                </a:solidFill>
              </a:rPr>
              <a:t>а</a:t>
            </a:r>
            <a:r>
              <a:rPr lang="ru-RU" sz="2600" dirty="0"/>
              <a:t> – </a:t>
            </a:r>
            <a:r>
              <a:rPr lang="en-US" sz="2600" dirty="0"/>
              <a:t>el </a:t>
            </a:r>
            <a:r>
              <a:rPr lang="en-US" sz="2600" dirty="0" err="1" smtClean="0"/>
              <a:t>caracol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(snail)</a:t>
            </a:r>
          </a:p>
          <a:p>
            <a:r>
              <a:rPr lang="ru-RU" sz="2600" dirty="0"/>
              <a:t>скрипк</a:t>
            </a:r>
            <a:r>
              <a:rPr lang="ru-RU" sz="2600" dirty="0">
                <a:solidFill>
                  <a:srgbClr val="FF0000"/>
                </a:solidFill>
              </a:rPr>
              <a:t>а </a:t>
            </a:r>
            <a:r>
              <a:rPr lang="ru-RU" sz="2600" dirty="0"/>
              <a:t>– </a:t>
            </a:r>
            <a:r>
              <a:rPr lang="en-US" sz="2600" dirty="0"/>
              <a:t>el </a:t>
            </a:r>
            <a:r>
              <a:rPr lang="en-US" sz="2600" dirty="0" err="1"/>
              <a:t>violín</a:t>
            </a:r>
            <a:r>
              <a:rPr lang="en-US" sz="2600" dirty="0"/>
              <a:t> 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(violin)</a:t>
            </a:r>
            <a:endParaRPr lang="es-ES" sz="2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600" dirty="0"/>
              <a:t>пуговиц</a:t>
            </a:r>
            <a:r>
              <a:rPr lang="ru-RU" sz="2600" dirty="0">
                <a:solidFill>
                  <a:srgbClr val="FF0000"/>
                </a:solidFill>
              </a:rPr>
              <a:t>а </a:t>
            </a:r>
            <a:r>
              <a:rPr lang="ru-RU" sz="2600" dirty="0"/>
              <a:t>– </a:t>
            </a:r>
            <a:r>
              <a:rPr lang="en-US" sz="2600" dirty="0"/>
              <a:t>el </a:t>
            </a:r>
            <a:r>
              <a:rPr lang="ru-RU" sz="2600" dirty="0" err="1" smtClean="0"/>
              <a:t>botón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(button)</a:t>
            </a:r>
            <a:endParaRPr lang="es-ES" sz="2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600" dirty="0"/>
              <a:t>акул</a:t>
            </a:r>
            <a:r>
              <a:rPr lang="ru-RU" sz="2600" dirty="0">
                <a:solidFill>
                  <a:srgbClr val="FF0000"/>
                </a:solidFill>
              </a:rPr>
              <a:t>а</a:t>
            </a:r>
            <a:r>
              <a:rPr lang="ru-RU" sz="2600" dirty="0"/>
              <a:t> – </a:t>
            </a:r>
            <a:r>
              <a:rPr lang="en-US" sz="2600" dirty="0"/>
              <a:t>el </a:t>
            </a:r>
            <a:r>
              <a:rPr lang="en-US" sz="2600" dirty="0" err="1" smtClean="0"/>
              <a:t>tiburón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(shark)</a:t>
            </a:r>
            <a:endParaRPr lang="es-ES" sz="2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600" dirty="0"/>
              <a:t>кукуруз</a:t>
            </a:r>
            <a:r>
              <a:rPr lang="ru-RU" sz="2600" dirty="0">
                <a:solidFill>
                  <a:srgbClr val="FF0000"/>
                </a:solidFill>
              </a:rPr>
              <a:t>а</a:t>
            </a:r>
            <a:r>
              <a:rPr lang="ru-RU" sz="2600" dirty="0"/>
              <a:t> – </a:t>
            </a:r>
            <a:r>
              <a:rPr lang="en-US" sz="2600" dirty="0"/>
              <a:t>el </a:t>
            </a:r>
            <a:r>
              <a:rPr lang="en-US" sz="2600" dirty="0" err="1"/>
              <a:t>maíz</a:t>
            </a:r>
            <a:r>
              <a:rPr lang="en-US" sz="2600" dirty="0"/>
              <a:t> 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(corn)</a:t>
            </a: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341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Participants</a:t>
            </a:r>
            <a:endParaRPr lang="en-GB" sz="5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12</a:t>
            </a:fld>
            <a:endParaRPr lang="ru-RU"/>
          </a:p>
        </p:txBody>
      </p:sp>
      <p:pic>
        <p:nvPicPr>
          <p:cNvPr id="5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786" y="5922024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4"/>
          <p:cNvSpPr/>
          <p:nvPr/>
        </p:nvSpPr>
        <p:spPr>
          <a:xfrm>
            <a:off x="1369440" y="5925479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influence of grammatical gender on the conceptualization of objects by Russian-Spanish bilinguals and native Russian speakers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912315" y="1690688"/>
            <a:ext cx="4645152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FIRST GROUP</a:t>
            </a:r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4294967295"/>
          </p:nvPr>
        </p:nvSpPr>
        <p:spPr>
          <a:xfrm>
            <a:off x="986430" y="2347119"/>
            <a:ext cx="4645152" cy="3352800"/>
          </a:xfrm>
          <a:prstGeom prst="rect">
            <a:avLst/>
          </a:prstGeom>
        </p:spPr>
        <p:txBody>
          <a:bodyPr rtlCol="0"/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25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native Russian speakers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tudents and graduates of Tomsk universities</a:t>
            </a:r>
            <a:r>
              <a:rPr lang="ru-RU" dirty="0" smtClean="0"/>
              <a:t>;</a:t>
            </a:r>
            <a:endParaRPr lang="en-US" dirty="0" smtClean="0"/>
          </a:p>
          <a:p>
            <a:pPr lvl="1"/>
            <a:r>
              <a:rPr lang="en-US" dirty="0" smtClean="0"/>
              <a:t>60% estimated their level of proficiency in English as “average”</a:t>
            </a:r>
            <a:r>
              <a:rPr lang="ru-RU" dirty="0" smtClean="0"/>
              <a:t>;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id not speak any other foreign languages.</a:t>
            </a:r>
          </a:p>
          <a:p>
            <a:pPr lvl="1"/>
            <a:endParaRPr lang="ru-RU" dirty="0"/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6443610" y="1690688"/>
            <a:ext cx="4645152" cy="76200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SECOND GROUP</a:t>
            </a:r>
            <a:endParaRPr lang="ru-RU" dirty="0"/>
          </a:p>
        </p:txBody>
      </p:sp>
      <p:sp>
        <p:nvSpPr>
          <p:cNvPr id="10" name="Объект 5"/>
          <p:cNvSpPr>
            <a:spLocks noGrp="1"/>
          </p:cNvSpPr>
          <p:nvPr>
            <p:ph sz="quarter" idx="4294967295"/>
          </p:nvPr>
        </p:nvSpPr>
        <p:spPr>
          <a:xfrm>
            <a:off x="6443610" y="2452688"/>
            <a:ext cx="4645152" cy="3352800"/>
          </a:xfrm>
          <a:prstGeom prst="rect">
            <a:avLst/>
          </a:prstGeom>
        </p:spPr>
        <p:txBody>
          <a:bodyPr rtlCol="0"/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32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Russian-Spanish bilinguals</a:t>
            </a:r>
          </a:p>
          <a:p>
            <a:pPr lvl="1"/>
            <a:r>
              <a:rPr lang="en-US" dirty="0"/>
              <a:t>students </a:t>
            </a:r>
            <a:r>
              <a:rPr lang="en-US" dirty="0" smtClean="0"/>
              <a:t>and </a:t>
            </a:r>
            <a:r>
              <a:rPr lang="en-US" dirty="0"/>
              <a:t>graduates of faculties of foreign </a:t>
            </a:r>
            <a:r>
              <a:rPr lang="en-US" dirty="0" smtClean="0"/>
              <a:t>languages</a:t>
            </a:r>
            <a:r>
              <a:rPr lang="ru-RU" dirty="0" smtClean="0"/>
              <a:t>;</a:t>
            </a:r>
          </a:p>
          <a:p>
            <a:pPr lvl="1"/>
            <a:r>
              <a:rPr lang="en-US" dirty="0"/>
              <a:t>late functional bilinguals </a:t>
            </a:r>
            <a:r>
              <a:rPr lang="en-US" dirty="0" smtClean="0"/>
              <a:t>with Russian as native and dominant language.</a:t>
            </a:r>
            <a:endParaRPr lang="ru-RU" dirty="0" smtClean="0"/>
          </a:p>
          <a:p>
            <a:pPr marL="279082" lvl="1" indent="0">
              <a:buNone/>
            </a:pPr>
            <a:endParaRPr lang="en-US" b="1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15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862415" y="834312"/>
            <a:ext cx="5054755" cy="41819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9" name="Picture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8200" y="834311"/>
            <a:ext cx="4545650" cy="418190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Results of the first experiment</a:t>
            </a:r>
            <a:endParaRPr lang="en-GB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567960"/>
            <a:ext cx="4545650" cy="1448067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200" i="1" dirty="0"/>
              <a:t>Fig. 1. Difference in ratings of congruent and </a:t>
            </a:r>
            <a:r>
              <a:rPr lang="en-US" sz="4200" i="1" dirty="0" smtClean="0"/>
              <a:t>incongruent </a:t>
            </a:r>
            <a:r>
              <a:rPr lang="en-US" sz="4200" i="1" dirty="0"/>
              <a:t>pairs in the group of native Russian </a:t>
            </a:r>
            <a:r>
              <a:rPr lang="en-US" sz="4200" i="1" dirty="0" smtClean="0"/>
              <a:t>speakers </a:t>
            </a:r>
            <a:r>
              <a:rPr lang="en-US" sz="4200" i="1" dirty="0" smtClean="0">
                <a:solidFill>
                  <a:schemeClr val="accent1">
                    <a:lumMod val="75000"/>
                  </a:schemeClr>
                </a:solidFill>
              </a:rPr>
              <a:t>(p &lt; .05)</a:t>
            </a:r>
            <a:endParaRPr lang="ru-RU" sz="4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13</a:t>
            </a:fld>
            <a:endParaRPr lang="ru-RU"/>
          </a:p>
        </p:txBody>
      </p:sp>
      <p:pic>
        <p:nvPicPr>
          <p:cNvPr id="5" name="image1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1786" y="5922024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4"/>
          <p:cNvSpPr/>
          <p:nvPr/>
        </p:nvSpPr>
        <p:spPr>
          <a:xfrm>
            <a:off x="1369440" y="5925479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influence of grammatical gender on the conceptualization of objects by Russian-Spanish bilinguals and native Russian speakers</a:t>
            </a: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6096000" y="4567960"/>
            <a:ext cx="5699304" cy="896515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i="1" dirty="0" smtClean="0"/>
              <a:t>Fig. 2. Difference in ratings of congruent and incongruent pairs in the group of Russian-Spanish bilinguals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(p &gt; .05)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4886" y="973121"/>
            <a:ext cx="5871965" cy="518319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14</a:t>
            </a:fld>
            <a:endParaRPr lang="ru-RU"/>
          </a:p>
        </p:txBody>
      </p:sp>
      <p:pic>
        <p:nvPicPr>
          <p:cNvPr id="5" name="image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1786" y="5922024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4"/>
          <p:cNvSpPr/>
          <p:nvPr/>
        </p:nvSpPr>
        <p:spPr>
          <a:xfrm>
            <a:off x="1369440" y="5925479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influence of grammatical gender on the conceptualization of objects by Russian-Spanish bilinguals and native Russian speakers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Results of the first experiment</a:t>
            </a:r>
            <a:endParaRPr lang="en-GB" b="1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220626" y="1985706"/>
            <a:ext cx="4545650" cy="2893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i="1" dirty="0" smtClean="0"/>
              <a:t>Fig. </a:t>
            </a:r>
            <a:r>
              <a:rPr lang="en-US" sz="2400" i="1" dirty="0"/>
              <a:t>3</a:t>
            </a:r>
            <a:r>
              <a:rPr lang="en-US" sz="2400" i="1" dirty="0" smtClean="0"/>
              <a:t>. </a:t>
            </a:r>
            <a:r>
              <a:rPr lang="en-US" sz="2400" i="1" dirty="0"/>
              <a:t>Difference in samples of two </a:t>
            </a:r>
            <a:r>
              <a:rPr lang="en-US" sz="2400" i="1" dirty="0" smtClean="0"/>
              <a:t>groups </a:t>
            </a:r>
            <a:endParaRPr lang="ru-RU" sz="2400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for congruent p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&gt;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 .05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for incongruent p &lt; .05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12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Materials for the second experiment</a:t>
            </a:r>
            <a:endParaRPr lang="en-GB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15</a:t>
            </a:fld>
            <a:endParaRPr lang="ru-RU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915663" y="1794617"/>
            <a:ext cx="4645152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M in Russian and Spanish </a:t>
            </a:r>
            <a:endParaRPr lang="ru-RU" b="1" dirty="0"/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6478462" y="1828800"/>
            <a:ext cx="4645152" cy="76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F in Russian and Spanish</a:t>
            </a:r>
            <a:endParaRPr lang="ru-RU" b="1" dirty="0"/>
          </a:p>
        </p:txBody>
      </p:sp>
      <p:sp>
        <p:nvSpPr>
          <p:cNvPr id="7" name="Объект 3"/>
          <p:cNvSpPr>
            <a:spLocks noGrp="1"/>
          </p:cNvSpPr>
          <p:nvPr>
            <p:ph sz="half" idx="4294967295"/>
          </p:nvPr>
        </p:nvSpPr>
        <p:spPr>
          <a:xfrm>
            <a:off x="912315" y="2357089"/>
            <a:ext cx="4645152" cy="33528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dirty="0" err="1"/>
              <a:t>дельфин</a:t>
            </a:r>
            <a:r>
              <a:rPr lang="en-US" dirty="0"/>
              <a:t> – el </a:t>
            </a:r>
            <a:r>
              <a:rPr lang="en-US" dirty="0" err="1" smtClean="0"/>
              <a:t>delfìn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(dolphin)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 smtClean="0"/>
              <a:t>карандаш</a:t>
            </a:r>
            <a:r>
              <a:rPr lang="en-US" dirty="0" smtClean="0"/>
              <a:t> </a:t>
            </a:r>
            <a:r>
              <a:rPr lang="en-US" dirty="0"/>
              <a:t>– el </a:t>
            </a:r>
            <a:r>
              <a:rPr lang="en-US" dirty="0" err="1" smtClean="0"/>
              <a:t>lápiz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(pencil)</a:t>
            </a:r>
          </a:p>
          <a:p>
            <a:r>
              <a:rPr lang="en-US" dirty="0" err="1" smtClean="0"/>
              <a:t>самолет</a:t>
            </a:r>
            <a:r>
              <a:rPr lang="en-US" dirty="0" smtClean="0"/>
              <a:t> </a:t>
            </a:r>
            <a:r>
              <a:rPr lang="en-US" dirty="0"/>
              <a:t>– el </a:t>
            </a:r>
            <a:r>
              <a:rPr lang="en-US" dirty="0" err="1" smtClean="0"/>
              <a:t>avión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(airplane)</a:t>
            </a:r>
          </a:p>
          <a:p>
            <a:r>
              <a:rPr lang="en-US" dirty="0" err="1" smtClean="0"/>
              <a:t>зонт</a:t>
            </a:r>
            <a:r>
              <a:rPr lang="en-US" dirty="0" smtClean="0"/>
              <a:t> </a:t>
            </a:r>
            <a:r>
              <a:rPr lang="en-US" dirty="0"/>
              <a:t>– el </a:t>
            </a:r>
            <a:r>
              <a:rPr lang="en-US" dirty="0" err="1" smtClean="0"/>
              <a:t>paraguas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(umbrella)</a:t>
            </a:r>
          </a:p>
          <a:p>
            <a:r>
              <a:rPr lang="en-US" dirty="0" err="1" smtClean="0"/>
              <a:t>помидор</a:t>
            </a:r>
            <a:r>
              <a:rPr lang="en-US" dirty="0" smtClean="0"/>
              <a:t> </a:t>
            </a:r>
            <a:r>
              <a:rPr lang="en-US" dirty="0"/>
              <a:t>– el </a:t>
            </a:r>
            <a:r>
              <a:rPr lang="en-US" dirty="0" err="1" smtClean="0"/>
              <a:t>tomate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(tomato)</a:t>
            </a:r>
          </a:p>
          <a:p>
            <a:r>
              <a:rPr lang="en-US" dirty="0" err="1" smtClean="0"/>
              <a:t>свисток</a:t>
            </a:r>
            <a:r>
              <a:rPr lang="en-US" dirty="0" smtClean="0"/>
              <a:t> </a:t>
            </a:r>
            <a:r>
              <a:rPr lang="en-US" dirty="0"/>
              <a:t>– el </a:t>
            </a:r>
            <a:r>
              <a:rPr lang="en-US" dirty="0" err="1" smtClean="0"/>
              <a:t>silbato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(whistle)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 smtClean="0"/>
              <a:t>жук</a:t>
            </a:r>
            <a:r>
              <a:rPr lang="en-US" dirty="0" smtClean="0"/>
              <a:t> </a:t>
            </a:r>
            <a:r>
              <a:rPr lang="en-US" dirty="0"/>
              <a:t>– el </a:t>
            </a:r>
            <a:r>
              <a:rPr lang="en-US" dirty="0" err="1" smtClean="0"/>
              <a:t>escarabajo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(bug)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Объект 5"/>
          <p:cNvSpPr>
            <a:spLocks noGrp="1"/>
          </p:cNvSpPr>
          <p:nvPr>
            <p:ph sz="quarter" idx="4294967295"/>
          </p:nvPr>
        </p:nvSpPr>
        <p:spPr>
          <a:xfrm>
            <a:off x="6443610" y="2358513"/>
            <a:ext cx="4645152" cy="3352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600" dirty="0" err="1"/>
              <a:t>ложк</a:t>
            </a:r>
            <a:r>
              <a:rPr lang="en-US" sz="2600" dirty="0" err="1">
                <a:solidFill>
                  <a:srgbClr val="FF0000"/>
                </a:solidFill>
              </a:rPr>
              <a:t>а</a:t>
            </a:r>
            <a:r>
              <a:rPr lang="en-US" sz="2600" dirty="0"/>
              <a:t> – la </a:t>
            </a:r>
            <a:r>
              <a:rPr lang="en-US" sz="2600" dirty="0" err="1" smtClean="0"/>
              <a:t>cuchar</a:t>
            </a:r>
            <a:r>
              <a:rPr lang="en-US" sz="2600" dirty="0" err="1" smtClean="0">
                <a:solidFill>
                  <a:srgbClr val="FF0000"/>
                </a:solidFill>
              </a:rPr>
              <a:t>a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(spoon)</a:t>
            </a:r>
          </a:p>
          <a:p>
            <a:r>
              <a:rPr lang="en-US" sz="2600" dirty="0" err="1" smtClean="0"/>
              <a:t>тыкв</a:t>
            </a:r>
            <a:r>
              <a:rPr lang="en-US" sz="2600" dirty="0" err="1" smtClean="0">
                <a:solidFill>
                  <a:srgbClr val="FF0000"/>
                </a:solidFill>
              </a:rPr>
              <a:t>а</a:t>
            </a:r>
            <a:r>
              <a:rPr lang="en-US" sz="2600" dirty="0" smtClean="0"/>
              <a:t> </a:t>
            </a:r>
            <a:r>
              <a:rPr lang="en-US" sz="2600" dirty="0"/>
              <a:t>– la </a:t>
            </a:r>
            <a:r>
              <a:rPr lang="en-US" sz="2600" dirty="0" err="1" smtClean="0"/>
              <a:t>calabaz</a:t>
            </a:r>
            <a:r>
              <a:rPr lang="en-US" sz="2600" dirty="0" err="1" smtClean="0">
                <a:solidFill>
                  <a:srgbClr val="FF0000"/>
                </a:solidFill>
              </a:rPr>
              <a:t>a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(pumpkin)</a:t>
            </a:r>
          </a:p>
          <a:p>
            <a:r>
              <a:rPr lang="en-US" sz="2600" dirty="0" err="1" smtClean="0"/>
              <a:t>лампочк</a:t>
            </a:r>
            <a:r>
              <a:rPr lang="en-US" sz="2600" dirty="0" err="1" smtClean="0">
                <a:solidFill>
                  <a:srgbClr val="FF0000"/>
                </a:solidFill>
              </a:rPr>
              <a:t>а</a:t>
            </a:r>
            <a:r>
              <a:rPr lang="en-US" sz="2600" dirty="0" smtClean="0"/>
              <a:t> </a:t>
            </a:r>
            <a:r>
              <a:rPr lang="en-US" sz="2600" dirty="0"/>
              <a:t>– la </a:t>
            </a:r>
            <a:r>
              <a:rPr lang="en-US" sz="2600" dirty="0" err="1"/>
              <a:t>bombill</a:t>
            </a:r>
            <a:r>
              <a:rPr lang="en-US" sz="2600" dirty="0" err="1">
                <a:solidFill>
                  <a:srgbClr val="FF0000"/>
                </a:solidFill>
              </a:rPr>
              <a:t>a</a:t>
            </a:r>
            <a:r>
              <a:rPr lang="en-US" sz="2600" dirty="0"/>
              <a:t> / </a:t>
            </a:r>
            <a:r>
              <a:rPr lang="en-US" sz="2600" dirty="0" err="1"/>
              <a:t>lámpar</a:t>
            </a:r>
            <a:r>
              <a:rPr lang="en-US" sz="2600" dirty="0" err="1">
                <a:solidFill>
                  <a:srgbClr val="FF0000"/>
                </a:solidFill>
              </a:rPr>
              <a:t>a</a:t>
            </a:r>
            <a:r>
              <a:rPr lang="en-US" sz="2600" dirty="0"/>
              <a:t> </a:t>
            </a:r>
            <a:r>
              <a:rPr lang="en-US" sz="2600" dirty="0" err="1" smtClean="0"/>
              <a:t>eléctric</a:t>
            </a:r>
            <a:r>
              <a:rPr lang="en-US" sz="2600" dirty="0" err="1" smtClean="0">
                <a:solidFill>
                  <a:srgbClr val="FF0000"/>
                </a:solidFill>
              </a:rPr>
              <a:t>a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(light bulb)</a:t>
            </a:r>
          </a:p>
          <a:p>
            <a:r>
              <a:rPr lang="en-US" sz="2600" dirty="0" err="1" smtClean="0"/>
              <a:t>пальм</a:t>
            </a:r>
            <a:r>
              <a:rPr lang="en-US" sz="2600" dirty="0" err="1" smtClean="0">
                <a:solidFill>
                  <a:srgbClr val="FF0000"/>
                </a:solidFill>
              </a:rPr>
              <a:t>а</a:t>
            </a:r>
            <a:r>
              <a:rPr lang="en-US" sz="2600" dirty="0" smtClean="0"/>
              <a:t> </a:t>
            </a:r>
            <a:r>
              <a:rPr lang="en-US" sz="2600" dirty="0"/>
              <a:t>– la </a:t>
            </a:r>
            <a:r>
              <a:rPr lang="en-US" sz="2600" dirty="0" err="1" smtClean="0"/>
              <a:t>palmer</a:t>
            </a:r>
            <a:r>
              <a:rPr lang="en-US" sz="2600" dirty="0" err="1" smtClean="0">
                <a:solidFill>
                  <a:srgbClr val="FF0000"/>
                </a:solidFill>
              </a:rPr>
              <a:t>a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(palm)</a:t>
            </a:r>
          </a:p>
          <a:p>
            <a:r>
              <a:rPr lang="en-US" sz="2600" dirty="0" err="1" smtClean="0"/>
              <a:t>звезд</a:t>
            </a:r>
            <a:r>
              <a:rPr lang="en-US" sz="2600" dirty="0" err="1" smtClean="0">
                <a:solidFill>
                  <a:srgbClr val="FF0000"/>
                </a:solidFill>
              </a:rPr>
              <a:t>а</a:t>
            </a:r>
            <a:r>
              <a:rPr lang="en-US" sz="2600" dirty="0" smtClean="0"/>
              <a:t> </a:t>
            </a:r>
            <a:r>
              <a:rPr lang="en-US" sz="2600" dirty="0"/>
              <a:t>– la </a:t>
            </a:r>
            <a:r>
              <a:rPr lang="en-US" sz="2600" dirty="0" err="1" smtClean="0"/>
              <a:t>estrell</a:t>
            </a:r>
            <a:r>
              <a:rPr lang="en-US" sz="2600" dirty="0" err="1" smtClean="0">
                <a:solidFill>
                  <a:srgbClr val="FF0000"/>
                </a:solidFill>
              </a:rPr>
              <a:t>a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(star)</a:t>
            </a:r>
          </a:p>
          <a:p>
            <a:r>
              <a:rPr lang="en-US" sz="2600" dirty="0" err="1" smtClean="0"/>
              <a:t>ракетк</a:t>
            </a:r>
            <a:r>
              <a:rPr lang="en-US" sz="2600" dirty="0" err="1" smtClean="0">
                <a:solidFill>
                  <a:srgbClr val="FF0000"/>
                </a:solidFill>
              </a:rPr>
              <a:t>а</a:t>
            </a:r>
            <a:r>
              <a:rPr lang="en-US" sz="2600" dirty="0" smtClean="0"/>
              <a:t> </a:t>
            </a:r>
            <a:r>
              <a:rPr lang="en-US" sz="2600" dirty="0"/>
              <a:t>– la </a:t>
            </a:r>
            <a:r>
              <a:rPr lang="en-US" sz="2600" dirty="0" err="1" smtClean="0"/>
              <a:t>raquet</a:t>
            </a:r>
            <a:r>
              <a:rPr lang="en-US" sz="2600" dirty="0" err="1" smtClean="0">
                <a:solidFill>
                  <a:srgbClr val="FF0000"/>
                </a:solidFill>
              </a:rPr>
              <a:t>a</a:t>
            </a:r>
            <a:r>
              <a:rPr lang="en-US" sz="2600" dirty="0"/>
              <a:t>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(racket)</a:t>
            </a:r>
            <a:endParaRPr lang="en-US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600" dirty="0" err="1" smtClean="0"/>
              <a:t>зебр</a:t>
            </a:r>
            <a:r>
              <a:rPr lang="en-US" sz="2600" dirty="0" err="1" smtClean="0">
                <a:solidFill>
                  <a:srgbClr val="FF0000"/>
                </a:solidFill>
              </a:rPr>
              <a:t>а</a:t>
            </a:r>
            <a:r>
              <a:rPr lang="en-US" sz="2600" dirty="0" smtClean="0"/>
              <a:t> </a:t>
            </a:r>
            <a:r>
              <a:rPr lang="en-US" sz="2600" dirty="0"/>
              <a:t>– la </a:t>
            </a:r>
            <a:r>
              <a:rPr lang="en-US" sz="2600" dirty="0" err="1" smtClean="0"/>
              <a:t>cebr</a:t>
            </a:r>
            <a:r>
              <a:rPr lang="en-US" sz="2600" dirty="0" err="1" smtClean="0">
                <a:solidFill>
                  <a:srgbClr val="FF0000"/>
                </a:solidFill>
              </a:rPr>
              <a:t>a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(zebra)</a:t>
            </a:r>
            <a:endParaRPr lang="ru-RU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786" y="5922024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369440" y="5925479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influence of grammatical gender on the conceptualization of objects by Russian-Spanish bilinguals and native Russian speakers</a:t>
            </a:r>
          </a:p>
        </p:txBody>
      </p:sp>
    </p:spTree>
    <p:extLst>
      <p:ext uri="{BB962C8B-B14F-4D97-AF65-F5344CB8AC3E}">
        <p14:creationId xmlns:p14="http://schemas.microsoft.com/office/powerpoint/2010/main" val="148230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676899" y="365125"/>
            <a:ext cx="5867401" cy="518319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2" name="Picture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8261" y="365125"/>
            <a:ext cx="5867401" cy="518319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6535"/>
            <a:ext cx="10515600" cy="1325563"/>
          </a:xfrm>
        </p:spPr>
        <p:txBody>
          <a:bodyPr/>
          <a:lstStyle/>
          <a:p>
            <a:r>
              <a:rPr lang="en-US" b="1" dirty="0" smtClean="0"/>
              <a:t>Results of the second experiment</a:t>
            </a:r>
            <a:endParaRPr lang="en-GB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16</a:t>
            </a:fld>
            <a:endParaRPr lang="ru-RU" dirty="0"/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566870" y="4800954"/>
            <a:ext cx="5699304" cy="896515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i="1" dirty="0" smtClean="0"/>
              <a:t>Fig. 4. Difference in ratings of congruent and incongruent pairs in the group of Russian-Spanish bilinguals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(p &lt; .01)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image1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1786" y="5922024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4"/>
          <p:cNvSpPr/>
          <p:nvPr/>
        </p:nvSpPr>
        <p:spPr>
          <a:xfrm>
            <a:off x="1369440" y="5925479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influence of grammatical gender on the conceptualization of objects by Russian-Spanish bilinguals and native Russian speakers</a:t>
            </a:r>
          </a:p>
        </p:txBody>
      </p:sp>
      <p:sp>
        <p:nvSpPr>
          <p:cNvPr id="13" name="Текст 3"/>
          <p:cNvSpPr txBox="1">
            <a:spLocks/>
          </p:cNvSpPr>
          <p:nvPr/>
        </p:nvSpPr>
        <p:spPr>
          <a:xfrm>
            <a:off x="6112258" y="4761365"/>
            <a:ext cx="5766396" cy="1434336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i="1" dirty="0" smtClean="0"/>
              <a:t>Fig. 5. Difference in samples of Russian-Spanish bilinguals in the 1</a:t>
            </a:r>
            <a:r>
              <a:rPr lang="en-US" sz="2000" i="1" baseline="30000" dirty="0" smtClean="0"/>
              <a:t>st</a:t>
            </a:r>
            <a:r>
              <a:rPr lang="en-US" sz="2000" i="1" dirty="0" smtClean="0"/>
              <a:t> (c1, n1) &amp; 2</a:t>
            </a:r>
            <a:r>
              <a:rPr lang="en-US" sz="2000" i="1" baseline="30000" dirty="0" smtClean="0"/>
              <a:t>nd</a:t>
            </a:r>
            <a:r>
              <a:rPr lang="en-US" sz="2000" i="1" dirty="0" smtClean="0"/>
              <a:t> (c2, n2) experiments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for congruent p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&gt; .05, for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incongruent p &lt; .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05)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3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Conclusions</a:t>
            </a:r>
            <a:endParaRPr lang="en-GB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results of the study show the influence of Russian grammatical gender on native Russian speakers.</a:t>
            </a:r>
          </a:p>
          <a:p>
            <a:r>
              <a:rPr lang="en-US" dirty="0" smtClean="0"/>
              <a:t>There is a presence of L2 influence on the Russian-Spanish bilinguals.</a:t>
            </a:r>
          </a:p>
          <a:p>
            <a:r>
              <a:rPr lang="en-US" dirty="0" smtClean="0"/>
              <a:t>There is a difference between the answers of native Russian speakers and bilinguals.</a:t>
            </a:r>
          </a:p>
          <a:p>
            <a:r>
              <a:rPr lang="en-US" dirty="0" smtClean="0"/>
              <a:t>The results are difficult </a:t>
            </a:r>
            <a:r>
              <a:rPr lang="en-US" dirty="0" smtClean="0"/>
              <a:t>to interpret, </a:t>
            </a:r>
            <a:r>
              <a:rPr lang="en-US" dirty="0" smtClean="0"/>
              <a:t>and the methodology requires revision and elaboration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17</a:t>
            </a:fld>
            <a:endParaRPr lang="ru-RU"/>
          </a:p>
        </p:txBody>
      </p:sp>
      <p:pic>
        <p:nvPicPr>
          <p:cNvPr id="5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786" y="5922024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4"/>
          <p:cNvSpPr/>
          <p:nvPr/>
        </p:nvSpPr>
        <p:spPr>
          <a:xfrm>
            <a:off x="1369440" y="5925479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influence of grammatical gender on the conceptualization of objects by Russian-Spanish bilinguals and native Russian speakers</a:t>
            </a:r>
          </a:p>
        </p:txBody>
      </p:sp>
    </p:spTree>
    <p:extLst>
      <p:ext uri="{BB962C8B-B14F-4D97-AF65-F5344CB8AC3E}">
        <p14:creationId xmlns:p14="http://schemas.microsoft.com/office/powerpoint/2010/main" val="374661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0"/>
          <p:cNvSpPr/>
          <p:nvPr/>
        </p:nvSpPr>
        <p:spPr>
          <a:xfrm>
            <a:off x="889784" y="1535597"/>
            <a:ext cx="3657153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000" b="1" dirty="0" smtClean="0">
                <a:solidFill>
                  <a:schemeClr val="bg1"/>
                </a:solidFill>
              </a:rPr>
              <a:t>Thank you</a:t>
            </a:r>
            <a:r>
              <a:rPr sz="6000" b="1" dirty="0" smtClean="0">
                <a:solidFill>
                  <a:schemeClr val="bg1"/>
                </a:solidFill>
              </a:rPr>
              <a:t>!</a:t>
            </a:r>
            <a:endParaRPr sz="6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84" y="4723743"/>
            <a:ext cx="1420279" cy="1625340"/>
          </a:xfrm>
          <a:prstGeom prst="rect">
            <a:avLst/>
          </a:prstGeom>
        </p:spPr>
      </p:pic>
      <p:sp>
        <p:nvSpPr>
          <p:cNvPr id="7" name="Shape 200"/>
          <p:cNvSpPr/>
          <p:nvPr/>
        </p:nvSpPr>
        <p:spPr>
          <a:xfrm>
            <a:off x="8452109" y="4723743"/>
            <a:ext cx="178580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en-US" sz="1400" b="1" dirty="0" smtClean="0">
                <a:solidFill>
                  <a:schemeClr val="bg1"/>
                </a:solidFill>
              </a:rPr>
              <a:t>National Research 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Tomsk </a:t>
            </a:r>
            <a:r>
              <a:rPr lang="en-US" sz="1400" b="1" dirty="0">
                <a:solidFill>
                  <a:schemeClr val="bg1"/>
                </a:solidFill>
              </a:rPr>
              <a:t>State University</a:t>
            </a:r>
            <a:endParaRPr sz="1400" b="1" dirty="0">
              <a:solidFill>
                <a:schemeClr val="bg1"/>
              </a:solidFill>
            </a:endParaRPr>
          </a:p>
        </p:txBody>
      </p:sp>
      <p:sp>
        <p:nvSpPr>
          <p:cNvPr id="8" name="Shape 200"/>
          <p:cNvSpPr/>
          <p:nvPr/>
        </p:nvSpPr>
        <p:spPr>
          <a:xfrm>
            <a:off x="8452109" y="5361104"/>
            <a:ext cx="2994920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</a:rPr>
              <a:t>36, </a:t>
            </a:r>
            <a:r>
              <a:rPr lang="en-US" sz="1200" dirty="0" err="1">
                <a:solidFill>
                  <a:schemeClr val="bg1"/>
                </a:solidFill>
              </a:rPr>
              <a:t>Lenina</a:t>
            </a:r>
            <a:r>
              <a:rPr lang="en-US" sz="1200" dirty="0">
                <a:solidFill>
                  <a:schemeClr val="bg1"/>
                </a:solidFill>
              </a:rPr>
              <a:t> Avenue, Tomsk, 634050, Russia</a:t>
            </a:r>
          </a:p>
          <a:p>
            <a:r>
              <a:rPr lang="en-US" sz="1200" dirty="0">
                <a:solidFill>
                  <a:schemeClr val="bg1"/>
                </a:solidFill>
              </a:rPr>
              <a:t>Tel.: +7 (3822) 529 852, fax: +7 (3822) 529 585</a:t>
            </a:r>
          </a:p>
          <a:p>
            <a:r>
              <a:rPr lang="en-US" sz="1200" dirty="0">
                <a:solidFill>
                  <a:schemeClr val="bg1"/>
                </a:solidFill>
              </a:rPr>
              <a:t>E-mail: </a:t>
            </a:r>
            <a:r>
              <a:rPr lang="en-US" sz="1200" dirty="0" smtClean="0">
                <a:solidFill>
                  <a:schemeClr val="bg1"/>
                </a:solidFill>
              </a:rPr>
              <a:t>rector@tsu.ru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ru-RU" sz="1400" b="1" dirty="0">
                <a:solidFill>
                  <a:schemeClr val="bg1"/>
                </a:solidFill>
              </a:rPr>
              <a:t>www.tsu.ru</a:t>
            </a:r>
          </a:p>
        </p:txBody>
      </p:sp>
    </p:spTree>
    <p:extLst>
      <p:ext uri="{BB962C8B-B14F-4D97-AF65-F5344CB8AC3E}">
        <p14:creationId xmlns:p14="http://schemas.microsoft.com/office/powerpoint/2010/main" val="260201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2</a:t>
            </a:fld>
            <a:endParaRPr lang="ru-RU"/>
          </a:p>
        </p:txBody>
      </p:sp>
      <p:sp>
        <p:nvSpPr>
          <p:cNvPr id="3" name="Shape 10"/>
          <p:cNvSpPr txBox="1">
            <a:spLocks/>
          </p:cNvSpPr>
          <p:nvPr/>
        </p:nvSpPr>
        <p:spPr>
          <a:xfrm>
            <a:off x="1369440" y="0"/>
            <a:ext cx="8772288" cy="17706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defRPr sz="1800"/>
            </a:pPr>
            <a:r>
              <a:rPr lang="en-US" sz="5400" dirty="0" smtClean="0"/>
              <a:t>Theoretical framework</a:t>
            </a:r>
            <a:endParaRPr lang="ru-RU" sz="5400" dirty="0"/>
          </a:p>
        </p:txBody>
      </p:sp>
      <p:sp>
        <p:nvSpPr>
          <p:cNvPr id="4" name="Shape 11"/>
          <p:cNvSpPr txBox="1">
            <a:spLocks/>
          </p:cNvSpPr>
          <p:nvPr/>
        </p:nvSpPr>
        <p:spPr>
          <a:xfrm>
            <a:off x="1369440" y="1724451"/>
            <a:ext cx="7740255" cy="2514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 sz="1800">
                <a:solidFill>
                  <a:srgbClr val="000000"/>
                </a:solidFill>
              </a:defRPr>
            </a:pP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025" y="592547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4"/>
          <p:cNvSpPr/>
          <p:nvPr/>
        </p:nvSpPr>
        <p:spPr>
          <a:xfrm>
            <a:off x="1369440" y="5925479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influence of grammatical gender on the conceptualization of objects by Russian-Spanish bilinguals and native Russian speakers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369440" y="2638980"/>
            <a:ext cx="9744037" cy="518160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dirty="0" smtClean="0"/>
              <a:t>wa</a:t>
            </a:r>
            <a:r>
              <a:rPr lang="en-US" altLang="zh-CN" dirty="0" smtClean="0"/>
              <a:t>s</a:t>
            </a:r>
            <a:r>
              <a:rPr lang="en-US" altLang="ru-RU" dirty="0" smtClean="0"/>
              <a:t> formulated by E. Sapir and B. Whorf;</a:t>
            </a:r>
            <a:endParaRPr lang="ru-RU" dirty="0" smtClean="0"/>
          </a:p>
          <a:p>
            <a:r>
              <a:rPr lang="en-US" altLang="ru-RU" dirty="0" smtClean="0"/>
              <a:t>postulates the influence of </a:t>
            </a:r>
            <a:r>
              <a:rPr lang="en-US" altLang="ru-RU" dirty="0" smtClean="0"/>
              <a:t>language </a:t>
            </a:r>
            <a:r>
              <a:rPr lang="en-US" altLang="ru-RU" dirty="0" smtClean="0"/>
              <a:t>structures on speakers' cognition;</a:t>
            </a:r>
            <a:endParaRPr lang="ru-RU" dirty="0" smtClean="0"/>
          </a:p>
          <a:p>
            <a:r>
              <a:rPr lang="en-US" altLang="ru-RU" dirty="0" smtClean="0"/>
              <a:t>nowadays studied with linguistic and psycholinguistic methods</a:t>
            </a:r>
            <a:r>
              <a:rPr lang="zh-CN" altLang="en-US" dirty="0" smtClean="0"/>
              <a:t>；</a:t>
            </a:r>
            <a:endParaRPr lang="en-US" altLang="zh-CN" dirty="0"/>
          </a:p>
          <a:p>
            <a:r>
              <a:rPr lang="en-US" altLang="ru-RU" dirty="0"/>
              <a:t>m</a:t>
            </a:r>
            <a:r>
              <a:rPr lang="en-US" altLang="ru-RU" dirty="0" smtClean="0"/>
              <a:t>uch less studied in the field of grammatical categories.  </a:t>
            </a:r>
            <a:endParaRPr lang="ru-RU" dirty="0"/>
          </a:p>
        </p:txBody>
      </p:sp>
      <p:sp>
        <p:nvSpPr>
          <p:cNvPr id="8" name="Shape 189"/>
          <p:cNvSpPr/>
          <p:nvPr/>
        </p:nvSpPr>
        <p:spPr>
          <a:xfrm>
            <a:off x="1587656" y="1875081"/>
            <a:ext cx="5358704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Linguistic relativity </a:t>
            </a: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</a:rPr>
              <a:t>hypothesis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GB" sz="3200" b="1" dirty="0" smtClean="0">
                <a:solidFill>
                  <a:schemeClr val="tx1"/>
                </a:solidFill>
              </a:rPr>
              <a:t> </a:t>
            </a:r>
            <a:endParaRPr lang="en-GB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5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801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Research on the effects of grammatical gender on cognition</a:t>
            </a:r>
            <a:endParaRPr lang="en-GB" sz="3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1030"/>
            <a:ext cx="10515600" cy="4568118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dirty="0" err="1"/>
              <a:t>Boroditsky</a:t>
            </a:r>
            <a:r>
              <a:rPr lang="en-US" dirty="0"/>
              <a:t> L., Schmidt L. A., Phillips W. Sex, syntax, and semantics //Language in mind: Advances in the study of language and </a:t>
            </a:r>
            <a:r>
              <a:rPr lang="en-US" dirty="0" smtClean="0"/>
              <a:t>thought (2003)</a:t>
            </a:r>
          </a:p>
          <a:p>
            <a:pPr lvl="0"/>
            <a:r>
              <a:rPr lang="en-US" dirty="0" smtClean="0"/>
              <a:t>Flaherty </a:t>
            </a:r>
            <a:r>
              <a:rPr lang="en-US" dirty="0"/>
              <a:t>M. The influence of a language gender system on perception //Tohoku </a:t>
            </a:r>
            <a:r>
              <a:rPr lang="en-US" dirty="0" err="1"/>
              <a:t>psychologica</a:t>
            </a:r>
            <a:r>
              <a:rPr lang="en-US" dirty="0"/>
              <a:t> </a:t>
            </a:r>
            <a:r>
              <a:rPr lang="en-US" dirty="0" smtClean="0"/>
              <a:t>folia (2000)</a:t>
            </a:r>
          </a:p>
          <a:p>
            <a:pPr lvl="0"/>
            <a:r>
              <a:rPr lang="en-US" dirty="0" err="1" smtClean="0"/>
              <a:t>Kurinski</a:t>
            </a:r>
            <a:r>
              <a:rPr lang="en-US" dirty="0" smtClean="0"/>
              <a:t> </a:t>
            </a:r>
            <a:r>
              <a:rPr lang="en-US" dirty="0"/>
              <a:t>E., </a:t>
            </a:r>
            <a:r>
              <a:rPr lang="en-US" dirty="0" err="1"/>
              <a:t>Jambor</a:t>
            </a:r>
            <a:r>
              <a:rPr lang="en-US" dirty="0"/>
              <a:t> E., Sera M. D. Spanish grammatical gender: Its effects on categorization in native Hungarian speakers //International Journal of </a:t>
            </a:r>
            <a:r>
              <a:rPr lang="en-US" dirty="0" smtClean="0"/>
              <a:t>Bilingualism (2016)</a:t>
            </a:r>
            <a:endParaRPr lang="en-GB" dirty="0"/>
          </a:p>
          <a:p>
            <a:pPr lvl="0"/>
            <a:r>
              <a:rPr lang="en-US" dirty="0"/>
              <a:t>Landor R. Grammatical Categories and Cognition across Five Languages: The Case of Grammatical Gender and its Potential Effects on the </a:t>
            </a:r>
            <a:r>
              <a:rPr lang="en-US" dirty="0" err="1"/>
              <a:t>Conceptualisation</a:t>
            </a:r>
            <a:r>
              <a:rPr lang="en-US" dirty="0"/>
              <a:t> of </a:t>
            </a:r>
            <a:r>
              <a:rPr lang="en-US" dirty="0" smtClean="0"/>
              <a:t>Objects (2014</a:t>
            </a:r>
            <a:r>
              <a:rPr lang="en-US" dirty="0"/>
              <a:t>)</a:t>
            </a:r>
            <a:r>
              <a:rPr lang="en-US" dirty="0" smtClean="0"/>
              <a:t> </a:t>
            </a:r>
          </a:p>
          <a:p>
            <a:pPr lvl="0"/>
            <a:r>
              <a:rPr lang="en-US" dirty="0" err="1" smtClean="0"/>
              <a:t>Nicoladis</a:t>
            </a:r>
            <a:r>
              <a:rPr lang="en-US" dirty="0" smtClean="0"/>
              <a:t> </a:t>
            </a:r>
            <a:r>
              <a:rPr lang="en-US" dirty="0"/>
              <a:t>E., Da Costa N., </a:t>
            </a:r>
            <a:r>
              <a:rPr lang="en-US" dirty="0" err="1"/>
              <a:t>Foursha</a:t>
            </a:r>
            <a:r>
              <a:rPr lang="en-US" dirty="0"/>
              <a:t>-Stevenson C. Discourse relativity in Russian-English bilingual preschoolers’ classification of objects by gender //International Journal of </a:t>
            </a:r>
            <a:r>
              <a:rPr lang="en-US" dirty="0" smtClean="0"/>
              <a:t>Bilingualism (2016)</a:t>
            </a:r>
          </a:p>
          <a:p>
            <a:pPr lvl="0"/>
            <a:r>
              <a:rPr lang="en-US" dirty="0" err="1" smtClean="0"/>
              <a:t>Andonova</a:t>
            </a:r>
            <a:r>
              <a:rPr lang="en-US" dirty="0" smtClean="0"/>
              <a:t> </a:t>
            </a:r>
            <a:r>
              <a:rPr lang="en-US" dirty="0"/>
              <a:t>E. et al. Second language gender system affects first language gender classification //Cognitive aspects of bilingualism. – Springer </a:t>
            </a:r>
            <a:r>
              <a:rPr lang="en-US" dirty="0" smtClean="0"/>
              <a:t>Netherlands (2007)</a:t>
            </a:r>
          </a:p>
          <a:p>
            <a:pPr lvl="0"/>
            <a:r>
              <a:rPr lang="en-US" dirty="0" err="1" smtClean="0"/>
              <a:t>Janyan</a:t>
            </a:r>
            <a:r>
              <a:rPr lang="en-US" dirty="0" smtClean="0"/>
              <a:t> </a:t>
            </a:r>
            <a:r>
              <a:rPr lang="en-US" dirty="0"/>
              <a:t>A., </a:t>
            </a:r>
            <a:r>
              <a:rPr lang="en-US" dirty="0" err="1"/>
              <a:t>Vergilova</a:t>
            </a:r>
            <a:r>
              <a:rPr lang="en-US" dirty="0"/>
              <a:t> Y. Biological sex context influences grammatical gender categorization of objects //European Perspectives on Cognitive </a:t>
            </a:r>
            <a:r>
              <a:rPr lang="en-US" dirty="0" smtClean="0"/>
              <a:t>Science (2011</a:t>
            </a:r>
            <a:r>
              <a:rPr lang="en-US" dirty="0"/>
              <a:t>)</a:t>
            </a:r>
            <a:endParaRPr lang="en-GB" dirty="0"/>
          </a:p>
          <a:p>
            <a:pPr lvl="0"/>
            <a:r>
              <a:rPr lang="en-US" dirty="0" smtClean="0"/>
              <a:t>Ramos </a:t>
            </a:r>
            <a:r>
              <a:rPr lang="en-US" dirty="0"/>
              <a:t>S., Roberson D. What constrains grammatical gender effects on semantic judgements? Evidence from Portuguese //Journal of Cognitive </a:t>
            </a:r>
            <a:r>
              <a:rPr lang="en-US" dirty="0" smtClean="0"/>
              <a:t>Psychology (2011)</a:t>
            </a:r>
          </a:p>
          <a:p>
            <a:pPr lvl="0"/>
            <a:r>
              <a:rPr lang="es-ES" dirty="0" smtClean="0"/>
              <a:t>Sera </a:t>
            </a:r>
            <a:r>
              <a:rPr lang="es-ES" dirty="0"/>
              <a:t>M. D. et al. </a:t>
            </a:r>
            <a:r>
              <a:rPr lang="en-US" dirty="0"/>
              <a:t>When language affects cognition and when it does not: An analysis of grammatical gender and classification //Journal of Experimental Psychology: </a:t>
            </a:r>
            <a:r>
              <a:rPr lang="en-US" dirty="0" smtClean="0"/>
              <a:t>General (2002)</a:t>
            </a:r>
          </a:p>
          <a:p>
            <a:pPr lvl="0"/>
            <a:r>
              <a:rPr lang="en-US" dirty="0" err="1" smtClean="0"/>
              <a:t>Bassetti</a:t>
            </a:r>
            <a:r>
              <a:rPr lang="en-US" dirty="0" smtClean="0"/>
              <a:t> </a:t>
            </a:r>
            <a:r>
              <a:rPr lang="en-US" dirty="0"/>
              <a:t>B. A. L. Is grammatical gender considered arbitrary or semantically motivated? Evidence from young adult monolinguals, second language learners, and early bilinguals //British Journal of </a:t>
            </a:r>
            <a:r>
              <a:rPr lang="en-US" dirty="0" smtClean="0"/>
              <a:t>Psychology (2014)</a:t>
            </a:r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3</a:t>
            </a:fld>
            <a:endParaRPr lang="ru-RU"/>
          </a:p>
        </p:txBody>
      </p:sp>
      <p:pic>
        <p:nvPicPr>
          <p:cNvPr id="7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025" y="592547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4"/>
          <p:cNvSpPr/>
          <p:nvPr/>
        </p:nvSpPr>
        <p:spPr>
          <a:xfrm>
            <a:off x="1369440" y="5925479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influence of grammatical gender on the conceptualization of objects by Russian-Spanish bilinguals and native Russian speakers</a:t>
            </a:r>
          </a:p>
        </p:txBody>
      </p:sp>
    </p:spTree>
    <p:extLst>
      <p:ext uri="{BB962C8B-B14F-4D97-AF65-F5344CB8AC3E}">
        <p14:creationId xmlns:p14="http://schemas.microsoft.com/office/powerpoint/2010/main" val="139381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/>
              <a:t>Research on the effects of grammatical gender on cognition</a:t>
            </a:r>
            <a:endParaRPr lang="en-GB" sz="3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s-ES" sz="2900" dirty="0"/>
              <a:t>Koch S. C., </a:t>
            </a:r>
            <a:r>
              <a:rPr lang="es-ES" sz="2900" dirty="0" err="1"/>
              <a:t>Zimmermann</a:t>
            </a:r>
            <a:r>
              <a:rPr lang="es-ES" sz="2900" dirty="0"/>
              <a:t> F., </a:t>
            </a:r>
            <a:r>
              <a:rPr lang="es-ES" sz="2900" dirty="0" err="1"/>
              <a:t>Garcia</a:t>
            </a:r>
            <a:r>
              <a:rPr lang="es-ES" sz="2900" dirty="0"/>
              <a:t>-Retamero R. El sol-die </a:t>
            </a:r>
            <a:r>
              <a:rPr lang="es-ES" sz="2900" dirty="0" err="1"/>
              <a:t>Sonne</a:t>
            </a:r>
            <a:r>
              <a:rPr lang="es-ES" sz="2900" dirty="0"/>
              <a:t> //</a:t>
            </a:r>
            <a:r>
              <a:rPr lang="es-ES" sz="2900" dirty="0" err="1"/>
              <a:t>Psychologische</a:t>
            </a:r>
            <a:r>
              <a:rPr lang="es-ES" sz="2900" dirty="0"/>
              <a:t> </a:t>
            </a:r>
            <a:r>
              <a:rPr lang="es-ES" sz="2900" dirty="0" err="1" smtClean="0"/>
              <a:t>Rundschau</a:t>
            </a:r>
            <a:r>
              <a:rPr lang="es-ES" sz="2900" dirty="0" smtClean="0"/>
              <a:t> (2007)</a:t>
            </a:r>
          </a:p>
          <a:p>
            <a:pPr lvl="0"/>
            <a:r>
              <a:rPr lang="en-US" sz="2900" dirty="0" err="1" smtClean="0"/>
              <a:t>Bassetti</a:t>
            </a:r>
            <a:r>
              <a:rPr lang="en-US" sz="2900" dirty="0" smtClean="0"/>
              <a:t> </a:t>
            </a:r>
            <a:r>
              <a:rPr lang="en-US" sz="2900" dirty="0"/>
              <a:t>B., </a:t>
            </a:r>
            <a:r>
              <a:rPr lang="en-US" sz="2900" dirty="0" err="1"/>
              <a:t>Nicoladis</a:t>
            </a:r>
            <a:r>
              <a:rPr lang="en-US" sz="2900" dirty="0"/>
              <a:t> E. Research on grammatical gender and thought in early and emergent </a:t>
            </a:r>
            <a:r>
              <a:rPr lang="en-US" sz="2900" dirty="0" smtClean="0"/>
              <a:t>bilinguals (2016)</a:t>
            </a:r>
          </a:p>
          <a:p>
            <a:pPr lvl="0"/>
            <a:r>
              <a:rPr lang="en-US" sz="2900" dirty="0" err="1" smtClean="0"/>
              <a:t>Bassetti</a:t>
            </a:r>
            <a:r>
              <a:rPr lang="en-US" sz="2900" dirty="0" smtClean="0"/>
              <a:t> </a:t>
            </a:r>
            <a:r>
              <a:rPr lang="en-US" sz="2900" dirty="0"/>
              <a:t>B. 16 The grammatical and conceptual gender of animals in second language users //Language and bilingual </a:t>
            </a:r>
            <a:r>
              <a:rPr lang="en-US" sz="2900" dirty="0" smtClean="0"/>
              <a:t>cognition (2010)</a:t>
            </a:r>
          </a:p>
          <a:p>
            <a:pPr lvl="0"/>
            <a:r>
              <a:rPr lang="en-US" sz="2900" dirty="0" smtClean="0"/>
              <a:t>Flaherty </a:t>
            </a:r>
            <a:r>
              <a:rPr lang="en-US" sz="2900" dirty="0"/>
              <a:t>M. How a language gender system creeps into perception //Journal of Cross-Cultural </a:t>
            </a:r>
            <a:r>
              <a:rPr lang="en-US" sz="2900" dirty="0" smtClean="0"/>
              <a:t>Psychology (2001)</a:t>
            </a:r>
          </a:p>
          <a:p>
            <a:pPr lvl="0"/>
            <a:r>
              <a:rPr lang="en-US" sz="2900" dirty="0" err="1" smtClean="0"/>
              <a:t>Konishi</a:t>
            </a:r>
            <a:r>
              <a:rPr lang="en-US" sz="2900" dirty="0" smtClean="0"/>
              <a:t> </a:t>
            </a:r>
            <a:r>
              <a:rPr lang="en-US" sz="2900" dirty="0"/>
              <a:t>T. The semantics of grammatical gender: A cross-cultural study //Journal of psycholinguistic </a:t>
            </a:r>
            <a:r>
              <a:rPr lang="en-US" sz="2900" dirty="0" smtClean="0"/>
              <a:t>research (1993)</a:t>
            </a:r>
          </a:p>
          <a:p>
            <a:pPr lvl="0"/>
            <a:r>
              <a:rPr lang="en-US" sz="2900" dirty="0" err="1" smtClean="0"/>
              <a:t>Konishi</a:t>
            </a:r>
            <a:r>
              <a:rPr lang="en-US" sz="2900" dirty="0" smtClean="0"/>
              <a:t> </a:t>
            </a:r>
            <a:r>
              <a:rPr lang="en-US" sz="2900" dirty="0"/>
              <a:t>T. The connotations of gender: A semantic differential study of German and Spanish //</a:t>
            </a:r>
            <a:r>
              <a:rPr lang="en-US" sz="2900" dirty="0" smtClean="0"/>
              <a:t>Word (1994)</a:t>
            </a:r>
            <a:endParaRPr lang="en-GB" sz="2900" dirty="0"/>
          </a:p>
          <a:p>
            <a:pPr lvl="0"/>
            <a:r>
              <a:rPr lang="en-US" sz="2900" dirty="0" err="1"/>
              <a:t>Vigliocco</a:t>
            </a:r>
            <a:r>
              <a:rPr lang="en-US" sz="2900" dirty="0"/>
              <a:t> G. et al. Grammatical gender effects on cognition: implications for language learning and language use //Journal of Experimental Psychology: </a:t>
            </a:r>
            <a:r>
              <a:rPr lang="en-US" sz="2900" dirty="0" smtClean="0"/>
              <a:t>General (2005)</a:t>
            </a:r>
          </a:p>
          <a:p>
            <a:pPr lvl="0"/>
            <a:r>
              <a:rPr lang="en-US" sz="2900" dirty="0" smtClean="0"/>
              <a:t>Phillips </a:t>
            </a:r>
            <a:r>
              <a:rPr lang="en-US" sz="2900" dirty="0"/>
              <a:t>W., </a:t>
            </a:r>
            <a:r>
              <a:rPr lang="en-US" sz="2900" dirty="0" err="1"/>
              <a:t>Boroditsky</a:t>
            </a:r>
            <a:r>
              <a:rPr lang="en-US" sz="2900" dirty="0"/>
              <a:t> L. Can quirks of grammar affect the way you think? Grammatical gender and object concepts //Proceedings of the 25th annual meeting of the Cognitive Science Society. – Mahwah, NJ : Lawrence Erlbaum </a:t>
            </a:r>
            <a:r>
              <a:rPr lang="en-US" sz="2900" dirty="0" smtClean="0"/>
              <a:t>Associates (2003</a:t>
            </a:r>
            <a:r>
              <a:rPr lang="en-US" sz="2900" dirty="0"/>
              <a:t>)</a:t>
            </a:r>
            <a:endParaRPr lang="en-GB" sz="2900" dirty="0"/>
          </a:p>
          <a:p>
            <a:pPr lvl="0"/>
            <a:r>
              <a:rPr lang="en-US" sz="2900" dirty="0" err="1"/>
              <a:t>Cubelli</a:t>
            </a:r>
            <a:r>
              <a:rPr lang="en-US" sz="2900" dirty="0"/>
              <a:t> R. et al. The effect of grammatical gender on object categorization //Journal of Experimental Psychology: Learning, Memory, and </a:t>
            </a:r>
            <a:r>
              <a:rPr lang="en-US" sz="2900" dirty="0" smtClean="0"/>
              <a:t>Cognition (2011)</a:t>
            </a:r>
          </a:p>
          <a:p>
            <a:pPr lvl="0"/>
            <a:r>
              <a:rPr lang="en-US" sz="2900" dirty="0" err="1" smtClean="0"/>
              <a:t>Rigalleau</a:t>
            </a:r>
            <a:r>
              <a:rPr lang="en-US" sz="2900" dirty="0" smtClean="0"/>
              <a:t> </a:t>
            </a:r>
            <a:r>
              <a:rPr lang="en-US" sz="2900" dirty="0"/>
              <a:t>F., Caplan D. Effects of gender marking in pronominal </a:t>
            </a:r>
            <a:r>
              <a:rPr lang="en-US" sz="2900" dirty="0" err="1"/>
              <a:t>coindexation</a:t>
            </a:r>
            <a:r>
              <a:rPr lang="en-US" sz="2900" dirty="0"/>
              <a:t> //The Quarterly Journal of Experimental Psychology: Section A</a:t>
            </a:r>
            <a:r>
              <a:rPr lang="en-US" sz="2900" dirty="0" smtClean="0"/>
              <a:t>. (2000)</a:t>
            </a:r>
            <a:endParaRPr lang="en-GB" sz="2900" dirty="0"/>
          </a:p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4</a:t>
            </a:fld>
            <a:endParaRPr lang="ru-RU"/>
          </a:p>
        </p:txBody>
      </p:sp>
      <p:pic>
        <p:nvPicPr>
          <p:cNvPr id="5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025" y="592547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4"/>
          <p:cNvSpPr/>
          <p:nvPr/>
        </p:nvSpPr>
        <p:spPr>
          <a:xfrm>
            <a:off x="1369440" y="5925479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influence of grammatical gender on the conceptualization of objects by Russian-Spanish bilinguals and native Russian speakers</a:t>
            </a:r>
          </a:p>
        </p:txBody>
      </p:sp>
    </p:spTree>
    <p:extLst>
      <p:ext uri="{BB962C8B-B14F-4D97-AF65-F5344CB8AC3E}">
        <p14:creationId xmlns:p14="http://schemas.microsoft.com/office/powerpoint/2010/main" val="364606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5</a:t>
            </a:fld>
            <a:endParaRPr lang="ru-RU"/>
          </a:p>
        </p:txBody>
      </p:sp>
      <p:sp>
        <p:nvSpPr>
          <p:cNvPr id="3" name="Shape 10"/>
          <p:cNvSpPr txBox="1">
            <a:spLocks/>
          </p:cNvSpPr>
          <p:nvPr/>
        </p:nvSpPr>
        <p:spPr>
          <a:xfrm>
            <a:off x="1345378" y="96714"/>
            <a:ext cx="8772288" cy="1589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defRPr sz="1800"/>
            </a:pPr>
            <a:r>
              <a:rPr lang="en-US" sz="4800" dirty="0" smtClean="0"/>
              <a:t>Grammatical category of gender</a:t>
            </a:r>
            <a:endParaRPr lang="ru-RU" sz="4800" dirty="0"/>
          </a:p>
        </p:txBody>
      </p:sp>
      <p:sp>
        <p:nvSpPr>
          <p:cNvPr id="4" name="Shape 11"/>
          <p:cNvSpPr txBox="1">
            <a:spLocks/>
          </p:cNvSpPr>
          <p:nvPr/>
        </p:nvSpPr>
        <p:spPr>
          <a:xfrm>
            <a:off x="1369440" y="1673375"/>
            <a:ext cx="7740255" cy="492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 sz="1800">
                <a:solidFill>
                  <a:srgbClr val="000000"/>
                </a:solidFill>
              </a:defRPr>
            </a:pP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786" y="5922024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/>
          <p:nvPr/>
        </p:nvSpPr>
        <p:spPr>
          <a:xfrm>
            <a:off x="1369440" y="5925479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influence of grammatical gender on the conceptualization of objects by Russian-Spanish bilinguals and native Russian speakers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Grammatical gender </a:t>
            </a:r>
            <a:r>
              <a:rPr lang="en-US" sz="2400" dirty="0" smtClean="0"/>
              <a:t>is a </a:t>
            </a:r>
            <a:r>
              <a:rPr lang="en-US" sz="2400" dirty="0" err="1" smtClean="0"/>
              <a:t>morphosyntactic</a:t>
            </a:r>
            <a:r>
              <a:rPr lang="en-US" sz="2400" dirty="0" smtClean="0"/>
              <a:t> feature found in various languages, whereby nouns are assigned to classes called ‘genders’ (Corbett, 2006).</a:t>
            </a:r>
          </a:p>
          <a:p>
            <a:r>
              <a:rPr lang="en-US" sz="2400" dirty="0" smtClean="0"/>
              <a:t>Grammatical gender of nouns is a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classifying</a:t>
            </a:r>
            <a:r>
              <a:rPr lang="en-US" sz="2400" dirty="0" smtClean="0"/>
              <a:t> and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obligatory</a:t>
            </a:r>
            <a:r>
              <a:rPr lang="en-US" sz="2400" dirty="0" smtClean="0"/>
              <a:t> category.</a:t>
            </a:r>
          </a:p>
          <a:p>
            <a:pPr algn="just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Russian:</a:t>
            </a:r>
            <a:endParaRPr lang="en-US" sz="2400" dirty="0" smtClean="0"/>
          </a:p>
          <a:p>
            <a:pPr lvl="1" algn="just"/>
            <a:r>
              <a:rPr lang="en-US" sz="2000" dirty="0" smtClean="0"/>
              <a:t>3 classes of grammatical gender (</a:t>
            </a:r>
            <a:r>
              <a:rPr lang="en-US" sz="2000" dirty="0"/>
              <a:t>masculine, feminine, neuter</a:t>
            </a:r>
            <a:r>
              <a:rPr lang="en-US" sz="2000" dirty="0" smtClean="0"/>
              <a:t>);</a:t>
            </a:r>
          </a:p>
          <a:p>
            <a:pPr lvl="1" algn="just"/>
            <a:r>
              <a:rPr lang="en-US" sz="2000" dirty="0" smtClean="0"/>
              <a:t>no articles;</a:t>
            </a:r>
          </a:p>
          <a:p>
            <a:pPr algn="just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Spanish:</a:t>
            </a:r>
          </a:p>
          <a:p>
            <a:pPr lvl="1" algn="just"/>
            <a:r>
              <a:rPr lang="en-US" sz="2000" dirty="0" smtClean="0"/>
              <a:t>2 classes of grammatical gender (</a:t>
            </a:r>
            <a:r>
              <a:rPr lang="en-US" sz="2000" dirty="0"/>
              <a:t>masculine and feminine</a:t>
            </a:r>
            <a:r>
              <a:rPr lang="en-US" sz="2000" dirty="0" smtClean="0"/>
              <a:t>);</a:t>
            </a:r>
          </a:p>
          <a:p>
            <a:pPr algn="just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English:</a:t>
            </a:r>
          </a:p>
          <a:p>
            <a:pPr lvl="1" algn="just"/>
            <a:r>
              <a:rPr lang="en-US" sz="2000" dirty="0" smtClean="0"/>
              <a:t>no grammatical category of gender.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15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6</a:t>
            </a:fld>
            <a:endParaRPr lang="ru-RU"/>
          </a:p>
        </p:txBody>
      </p:sp>
      <p:sp>
        <p:nvSpPr>
          <p:cNvPr id="4" name="Shape 11"/>
          <p:cNvSpPr txBox="1">
            <a:spLocks/>
          </p:cNvSpPr>
          <p:nvPr/>
        </p:nvSpPr>
        <p:spPr>
          <a:xfrm>
            <a:off x="1345377" y="5162533"/>
            <a:ext cx="7740255" cy="492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Number of grammatical gender categories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786" y="5922024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14"/>
          <p:cNvSpPr/>
          <p:nvPr/>
        </p:nvSpPr>
        <p:spPr>
          <a:xfrm>
            <a:off x="1369440" y="5925479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influence of grammatical gender on the conceptualization of objects by Russian-Spanish bilinguals and native Russian speakers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440" y="486069"/>
            <a:ext cx="8483846" cy="44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9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600" b="1" dirty="0" smtClean="0"/>
              <a:t>The effects of grammatical gender on bilinguals</a:t>
            </a:r>
            <a:endParaRPr lang="en-GB" sz="4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/>
          <a:lstStyle/>
          <a:p>
            <a:r>
              <a:rPr lang="en-US" dirty="0"/>
              <a:t>How do bilinguals store and process grammatical gender if their two languages have different genders for the same referent? </a:t>
            </a:r>
            <a:endParaRPr lang="en-US" dirty="0" smtClean="0"/>
          </a:p>
          <a:p>
            <a:r>
              <a:rPr lang="en-US" dirty="0" smtClean="0"/>
              <a:t>Does </a:t>
            </a:r>
            <a:r>
              <a:rPr lang="en-US" dirty="0"/>
              <a:t>knowledge of more than one language link with a decrease in the effects of grammatical gender on thinking? </a:t>
            </a:r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/>
              <a:t>learning an additional language that has a </a:t>
            </a:r>
            <a:r>
              <a:rPr lang="en-US" dirty="0" smtClean="0"/>
              <a:t>grammatical </a:t>
            </a:r>
            <a:r>
              <a:rPr lang="en-US" dirty="0"/>
              <a:t>gender induce </a:t>
            </a:r>
            <a:r>
              <a:rPr lang="en-US" dirty="0" smtClean="0"/>
              <a:t>novel </a:t>
            </a:r>
            <a:r>
              <a:rPr lang="en-US" dirty="0"/>
              <a:t>gender biases?</a:t>
            </a:r>
            <a:endParaRPr lang="en-GB" dirty="0"/>
          </a:p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7</a:t>
            </a:fld>
            <a:endParaRPr lang="ru-RU"/>
          </a:p>
        </p:txBody>
      </p:sp>
      <p:pic>
        <p:nvPicPr>
          <p:cNvPr id="5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786" y="5922024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4"/>
          <p:cNvSpPr/>
          <p:nvPr/>
        </p:nvSpPr>
        <p:spPr>
          <a:xfrm>
            <a:off x="1369440" y="5925479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influence of grammatical gender on the conceptualization of objects by Russian-Spanish bilinguals and native Russian speakers</a:t>
            </a:r>
          </a:p>
        </p:txBody>
      </p:sp>
    </p:spTree>
    <p:extLst>
      <p:ext uri="{BB962C8B-B14F-4D97-AF65-F5344CB8AC3E}">
        <p14:creationId xmlns:p14="http://schemas.microsoft.com/office/powerpoint/2010/main" val="273393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Methods</a:t>
            </a:r>
            <a:endParaRPr lang="en-GB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19286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v</a:t>
            </a:r>
            <a:r>
              <a:rPr lang="en-US" sz="3200" dirty="0" smtClean="0"/>
              <a:t>oice/name </a:t>
            </a:r>
            <a:r>
              <a:rPr lang="en-US" sz="3200" dirty="0"/>
              <a:t>attribution </a:t>
            </a:r>
            <a:r>
              <a:rPr lang="en-US" sz="3200" dirty="0" smtClean="0"/>
              <a:t>tasks </a:t>
            </a:r>
          </a:p>
          <a:p>
            <a:r>
              <a:rPr lang="en-US" sz="3200" dirty="0" smtClean="0"/>
              <a:t>semantic </a:t>
            </a:r>
            <a:r>
              <a:rPr lang="en-US" sz="3200" dirty="0"/>
              <a:t>differential </a:t>
            </a:r>
            <a:r>
              <a:rPr lang="en-US" sz="3200" dirty="0" smtClean="0"/>
              <a:t>techniques</a:t>
            </a:r>
          </a:p>
          <a:p>
            <a:r>
              <a:rPr lang="en-US" sz="3200" dirty="0" smtClean="0"/>
              <a:t>paired </a:t>
            </a:r>
            <a:r>
              <a:rPr lang="en-US" sz="3200" dirty="0"/>
              <a:t>associate learning </a:t>
            </a:r>
            <a:r>
              <a:rPr lang="en-US" sz="3200" dirty="0" smtClean="0"/>
              <a:t>tasks</a:t>
            </a:r>
          </a:p>
          <a:p>
            <a:r>
              <a:rPr lang="en-US" sz="3200" dirty="0" smtClean="0"/>
              <a:t>similarity </a:t>
            </a:r>
            <a:r>
              <a:rPr lang="en-US" sz="3200" dirty="0"/>
              <a:t>rating </a:t>
            </a:r>
            <a:r>
              <a:rPr lang="en-US" sz="3200" dirty="0" smtClean="0"/>
              <a:t>tasks</a:t>
            </a:r>
          </a:p>
          <a:p>
            <a:pPr lvl="1"/>
            <a:r>
              <a:rPr lang="en-US" sz="2800" dirty="0"/>
              <a:t>w</a:t>
            </a:r>
            <a:r>
              <a:rPr lang="en-US" sz="2800" dirty="0" smtClean="0"/>
              <a:t>ith words</a:t>
            </a:r>
          </a:p>
          <a:p>
            <a:pPr lvl="1"/>
            <a:r>
              <a:rPr lang="en-US" sz="2800" dirty="0"/>
              <a:t>w</a:t>
            </a:r>
            <a:r>
              <a:rPr lang="en-US" sz="2800" dirty="0" smtClean="0"/>
              <a:t>ith pictures*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pPr marL="457200" lvl="1" indent="0">
              <a:buNone/>
            </a:pPr>
            <a:endParaRPr lang="en-US" sz="2800" dirty="0" smtClean="0"/>
          </a:p>
          <a:p>
            <a:pPr marL="0" lvl="1" indent="0">
              <a:buNone/>
              <a:tabLst>
                <a:tab pos="0" algn="l"/>
              </a:tabLst>
            </a:pPr>
            <a:r>
              <a:rPr lang="en-US" sz="2000" i="1" dirty="0" smtClean="0"/>
              <a:t>*</a:t>
            </a:r>
            <a:r>
              <a:rPr lang="en-US" sz="2000" i="1" dirty="0"/>
              <a:t>L. </a:t>
            </a:r>
            <a:r>
              <a:rPr lang="en-US" sz="2000" i="1" dirty="0" err="1"/>
              <a:t>Boroditsky</a:t>
            </a:r>
            <a:r>
              <a:rPr lang="en-US" sz="2000" i="1" dirty="0"/>
              <a:t> </a:t>
            </a:r>
            <a:r>
              <a:rPr lang="en-US" sz="2000" i="1" dirty="0" smtClean="0"/>
              <a:t>&amp; W</a:t>
            </a:r>
            <a:r>
              <a:rPr lang="en-US" sz="2000" i="1" dirty="0"/>
              <a:t>. </a:t>
            </a:r>
            <a:r>
              <a:rPr lang="en-US" sz="2000" i="1" dirty="0" smtClean="0"/>
              <a:t>Philips (2003)</a:t>
            </a:r>
            <a:endParaRPr lang="en-US" sz="2000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8</a:t>
            </a:fld>
            <a:endParaRPr lang="ru-RU"/>
          </a:p>
        </p:txBody>
      </p:sp>
      <p:pic>
        <p:nvPicPr>
          <p:cNvPr id="5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786" y="5922024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4"/>
          <p:cNvSpPr/>
          <p:nvPr/>
        </p:nvSpPr>
        <p:spPr>
          <a:xfrm>
            <a:off x="1369440" y="5925479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influence of grammatical gender on the conceptualization of objects by Russian-Spanish bilinguals and native Russian speakers</a:t>
            </a:r>
          </a:p>
        </p:txBody>
      </p:sp>
    </p:spTree>
    <p:extLst>
      <p:ext uri="{BB962C8B-B14F-4D97-AF65-F5344CB8AC3E}">
        <p14:creationId xmlns:p14="http://schemas.microsoft.com/office/powerpoint/2010/main" val="278272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Our study</a:t>
            </a:r>
            <a:endParaRPr lang="en-GB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2315" y="2447747"/>
            <a:ext cx="10515600" cy="390860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differences </a:t>
            </a:r>
            <a:r>
              <a:rPr lang="en-US" sz="3200" dirty="0"/>
              <a:t>in the grammatical categorization of nouns in Russian and Spanish languages would influence the perception of objects by the native speakers of these languages and </a:t>
            </a:r>
            <a:r>
              <a:rPr lang="en-US" sz="3200" dirty="0" smtClean="0"/>
              <a:t>bilinguals.</a:t>
            </a:r>
            <a:endParaRPr lang="en-GB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9</a:t>
            </a:fld>
            <a:endParaRPr lang="ru-RU"/>
          </a:p>
        </p:txBody>
      </p:sp>
      <p:pic>
        <p:nvPicPr>
          <p:cNvPr id="5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786" y="5922024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4"/>
          <p:cNvSpPr/>
          <p:nvPr/>
        </p:nvSpPr>
        <p:spPr>
          <a:xfrm>
            <a:off x="1369440" y="5925479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influence of grammatical gender on the conceptualization of objects by Russian-Spanish bilinguals and native Russian speakers</a:t>
            </a:r>
          </a:p>
        </p:txBody>
      </p:sp>
      <p:sp>
        <p:nvSpPr>
          <p:cNvPr id="7" name="Shape 189"/>
          <p:cNvSpPr/>
          <p:nvPr/>
        </p:nvSpPr>
        <p:spPr>
          <a:xfrm>
            <a:off x="1084906" y="1668055"/>
            <a:ext cx="5358704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Hypothesis:</a:t>
            </a:r>
            <a:endParaRPr lang="en-GB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8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1766</Words>
  <Application>Microsoft Office PowerPoint</Application>
  <PresentationFormat>Широкоэкранный</PresentationFormat>
  <Paragraphs>164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宋体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Research on the effects of grammatical gender on cognition</vt:lpstr>
      <vt:lpstr>Research on the effects of grammatical gender on cognition</vt:lpstr>
      <vt:lpstr>Презентация PowerPoint</vt:lpstr>
      <vt:lpstr>Презентация PowerPoint</vt:lpstr>
      <vt:lpstr>The effects of grammatical gender on bilinguals</vt:lpstr>
      <vt:lpstr>Methods</vt:lpstr>
      <vt:lpstr>Our study</vt:lpstr>
      <vt:lpstr>Презентация PowerPoint</vt:lpstr>
      <vt:lpstr>Materials</vt:lpstr>
      <vt:lpstr>Participants</vt:lpstr>
      <vt:lpstr>Results of the first experiment</vt:lpstr>
      <vt:lpstr>Results of the first experiment</vt:lpstr>
      <vt:lpstr>Materials for the second experiment</vt:lpstr>
      <vt:lpstr>Results of the second experiment</vt:lpstr>
      <vt:lpstr>Conclusions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 Shestakova</dc:creator>
  <cp:lastModifiedBy>Лиза</cp:lastModifiedBy>
  <cp:revision>44</cp:revision>
  <dcterms:created xsi:type="dcterms:W3CDTF">2015-09-03T07:45:20Z</dcterms:created>
  <dcterms:modified xsi:type="dcterms:W3CDTF">2017-09-21T05:27:18Z</dcterms:modified>
</cp:coreProperties>
</file>